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2"/>
  </p:handoutMasterIdLst>
  <p:sldIdLst>
    <p:sldId id="436" r:id="rId3"/>
    <p:sldId id="437" r:id="rId5"/>
    <p:sldId id="438" r:id="rId6"/>
    <p:sldId id="453" r:id="rId7"/>
    <p:sldId id="454" r:id="rId8"/>
    <p:sldId id="439" r:id="rId9"/>
    <p:sldId id="441" r:id="rId10"/>
    <p:sldId id="455" r:id="rId11"/>
    <p:sldId id="440" r:id="rId12"/>
    <p:sldId id="456" r:id="rId13"/>
    <p:sldId id="470" r:id="rId14"/>
    <p:sldId id="518" r:id="rId15"/>
    <p:sldId id="444" r:id="rId16"/>
    <p:sldId id="471" r:id="rId17"/>
    <p:sldId id="472" r:id="rId18"/>
    <p:sldId id="473" r:id="rId19"/>
    <p:sldId id="474" r:id="rId20"/>
    <p:sldId id="442" r:id="rId21"/>
    <p:sldId id="486" r:id="rId22"/>
    <p:sldId id="487" r:id="rId23"/>
    <p:sldId id="488" r:id="rId24"/>
    <p:sldId id="490" r:id="rId25"/>
    <p:sldId id="489" r:id="rId26"/>
    <p:sldId id="503" r:id="rId27"/>
    <p:sldId id="501" r:id="rId28"/>
    <p:sldId id="502" r:id="rId29"/>
    <p:sldId id="504" r:id="rId30"/>
    <p:sldId id="505" r:id="rId31"/>
    <p:sldId id="506" r:id="rId32"/>
    <p:sldId id="447" r:id="rId33"/>
    <p:sldId id="443" r:id="rId34"/>
    <p:sldId id="445" r:id="rId35"/>
    <p:sldId id="448" r:id="rId36"/>
    <p:sldId id="543" r:id="rId37"/>
    <p:sldId id="446" r:id="rId38"/>
    <p:sldId id="545" r:id="rId39"/>
    <p:sldId id="449" r:id="rId40"/>
    <p:sldId id="450" r:id="rId41"/>
  </p:sldIdLst>
  <p:sldSz cx="12192000" cy="6858000"/>
  <p:notesSz cx="6858000" cy="9144000"/>
  <p:embeddedFontLst>
    <p:embeddedFont>
      <p:font typeface="汉仪大黑简" panose="02010600000101010101" charset="-122"/>
      <p:regular r:id="rId46"/>
    </p:embeddedFont>
    <p:embeddedFont>
      <p:font typeface="汉仪君黑-55W" panose="00020600040101010101" charset="-122"/>
      <p:regular r:id="rId47"/>
    </p:embeddedFont>
    <p:embeddedFont>
      <p:font typeface="微软雅黑" panose="020B0503020204020204" charset="-122"/>
      <p:regular r:id="rId48"/>
    </p:embeddedFont>
    <p:embeddedFont>
      <p:font typeface="Calibri" panose="020F0502020204030204" charset="0"/>
      <p:regular r:id="rId49"/>
      <p:bold r:id="rId50"/>
      <p:italic r:id="rId51"/>
      <p:boldItalic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0"/>
            <p14:sldId id="456"/>
            <p14:sldId id="470"/>
            <p14:sldId id="518"/>
            <p14:sldId id="444"/>
            <p14:sldId id="471"/>
            <p14:sldId id="472"/>
            <p14:sldId id="473"/>
            <p14:sldId id="474"/>
            <p14:sldId id="442"/>
            <p14:sldId id="486"/>
            <p14:sldId id="487"/>
            <p14:sldId id="488"/>
            <p14:sldId id="490"/>
            <p14:sldId id="489"/>
            <p14:sldId id="503"/>
            <p14:sldId id="501"/>
            <p14:sldId id="502"/>
            <p14:sldId id="504"/>
            <p14:sldId id="505"/>
            <p14:sldId id="506"/>
            <p14:sldId id="447"/>
            <p14:sldId id="443"/>
            <p14:sldId id="445"/>
            <p14:sldId id="448"/>
            <p14:sldId id="543"/>
            <p14:sldId id="446"/>
            <p14:sldId id="545"/>
            <p14:sldId id="449"/>
            <p14:sldId id="45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5C7997"/>
    <a:srgbClr val="FFFFFF"/>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600"/>
        <p:guide pos="387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 Target="slides/slide2.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无论做什么事情，保持简单，是做技术架构一个非常好的提醒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 20 世纪 70 年代末期到 80 年代初，计算机科学刚经历了从以大型机为主向以微型机为主的蜕变</a:t>
            </a:r>
            <a:r>
              <a:rPr lang="zh-CN"/>
              <a:t>。</a:t>
            </a:r>
            <a:r>
              <a:t>当时计算机硬件局促的运算处理能力，已直接妨碍到了在单台计算机上信息系统软件能够达到的最大规模。为突破硬件算力的限制，各个高校、研究机构、软硬件厂商开始分头探索，寻找使用多台计算机共同协作来支撑同一套软件系统运行的可行方案。这一阶段是对分布式架构最原始的探索</a:t>
            </a:r>
            <a:r>
              <a:rPr lang="zh-CN"/>
              <a:t>。</a:t>
            </a:r>
            <a:endParaRPr lang="zh-CN"/>
          </a:p>
          <a:p>
            <a:endParaRPr lang="zh-CN"/>
          </a:p>
          <a:p>
            <a:r>
              <a:rPr lang="zh-CN"/>
              <a:t>研究过程的很多中间成果都对今天计算机科学的诸多领域产生了深远的影响：</a:t>
            </a:r>
            <a:endParaRPr lang="zh-CN"/>
          </a:p>
          <a:p>
            <a:r>
              <a:rPr lang="zh-CN"/>
              <a:t>譬如，惠普公司（及后来被惠普收购的 Apollo）提出的网络运算架构（Network Computing Architecture，NCA）是未来远程服务调用的雏形；</a:t>
            </a:r>
            <a:endParaRPr lang="zh-CN"/>
          </a:p>
          <a:p>
            <a:r>
              <a:rPr lang="zh-CN"/>
              <a:t>卡内基·梅隆大学提出的AFS 文件系统（Andrew File System）是日后分布式文件系统的最早实现（Andrew 意为纪念 Andrew Carnegie 和 Andrew Mellon）；</a:t>
            </a:r>
            <a:endParaRPr lang="zh-CN"/>
          </a:p>
          <a:p>
            <a:r>
              <a:rPr lang="zh-CN"/>
              <a:t>麻省理工学院提出的Kerberos 协议是服务认证和访问控制的基础性协议，是分布式服务安全性的重要支撑，目前仍被用于实现包括 Windows 和 MacOS 在内众多操作系统的登录、认证功能，等等</a:t>
            </a:r>
            <a:endParaRPr lang="zh-CN"/>
          </a:p>
          <a:p>
            <a:endParaRPr lang="zh-CN"/>
          </a:p>
          <a:p>
            <a:r>
              <a:rPr lang="zh-CN"/>
              <a:t>为了避免UNIX 系统的版本战争在分布式领域中重演，负责制定 UNIX 系统技术标准的“开放软件基金会”（Open Software Foundation，OSF，也即后来的“国际开放标准组织”）邀请了当时业界主流的计算机厂商一起参与，共同制订了名为“分布式运算环境”（Distributed Computing Environment，DCE）的分布式技术体系。DCE 包含一套相对完整的分布式服务组件规范与参考实现，譬如源自 NCA 的远程服务调用规范（Remote Procedure Call，RPC），当时被称为DCE/RPC，它与后来 Sun 公司向互联网工程任务组（Internet Engineering Task Force，IETF）提交的基于通用 TCP/IP 协议的远程服务标准ONC RPC被认为是现代 RPC 的共同鼻祖；源自 AFS 的分布式文件系统（Distributed File System，DFS）规范，当时被称为DCE/DFS；源自 Kerberos 的服务认证规范；还有时间服务、命名与目录服务，就连现在程序中很常用的通用唯一识别符 UUID 也是在 DCE 中发明出来的。</a:t>
            </a:r>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“调用远程方法”与“调用本地方法”尽管只是两字之差，但若要同时兼顾简单、透明、性能、正确、鲁棒、一致等特点的话，两者的复杂度就完全不可同日而语了。</a:t>
            </a:r>
          </a:p>
          <a:p>
            <a:r>
              <a:t>面对重重困难与压力，DCE 不仅从零开始、从无到有地回答了其中大部分问题，构建出大量的分布式基础组件与协议，而且真的尽力做到了相对“透明”</a:t>
            </a:r>
            <a:r>
              <a:rPr lang="zh-CN"/>
              <a:t>。但从结果来看，历史局限决定了它不可能一蹴而就地解决分布式的难题。</a:t>
            </a:r>
            <a:endParaRPr lang="zh-CN"/>
          </a:p>
          <a:p>
            <a:endParaRPr lang="zh-CN"/>
          </a:p>
          <a:p>
            <a:r>
              <a:rPr lang="zh-CN"/>
              <a:t>到了三十多年以后的将来（即 2016 年服务网格重新提出透明通信的时候），随着分布式架构的逐渐成熟完善，取代单体成为大型软件的主流架构风格以后，这个美好的愿景终将还是会重新被开发者拾起。</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Application）</a:t>
            </a:r>
          </a:p>
          <a:p/>
          <a:p>
            <a:r>
              <a:t>“单体”这个名称，是在微服务开始流行之后才“事后追认”所形成的概念。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这种架构风格潜在的观念是希望系统的每一个部件，每一处代码都尽量可靠，靠不出或少出缺陷来构建可靠系统。然而战术层面再优秀，也很难弥补战略层面的不足，单体靠高质量来保证高可靠性的思路，在小规模软件上还能运作良好，但系统规模越大，交付一个可靠的单体系统就变得越来越具有挑战性</a:t>
            </a:r>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在新旧世纪之交，人们曾经探索过几种服务拆分方法，将一个大的单体系统拆分为若干个更小的、不运行在同一个进程的独立服务，这些服务拆分方法后来导致了面向服务架构（Service-Oriented Architecture）的一段兴盛期，我们称其为“SOA 时代”。</a:t>
            </a:r>
            <a:endParaRPr lang="zh-CN">
              <a:sym typeface="+mn-ea"/>
            </a:endParaRPr>
          </a:p>
          <a:p>
            <a:endParaRPr lang="zh-CN">
              <a:sym typeface="+mn-ea"/>
            </a:endParaRPr>
          </a:p>
          <a:p>
            <a:r>
              <a:rPr lang="zh-CN"/>
              <a:t>为了对大型的单体系统进行拆分，让每一个子系统都能独立地部署、运行、更新，开发者们曾经尝试过多种方案，这里列举以下三种较有代表性的架构模式</a:t>
            </a:r>
            <a:endParaRPr lang="zh-CN"/>
          </a:p>
          <a:p>
            <a:endParaRPr lang="zh-CN"/>
          </a:p>
          <a:p>
            <a:endParaRPr lang="zh-CN"/>
          </a:p>
          <a:p>
            <a:r>
              <a:rPr lang="zh-CN">
                <a:sym typeface="+mn-ea"/>
              </a:rPr>
              <a:t>烟囱式架构（Information Silo Architecture）：信息烟囱又名信息孤岛（Information Island），使用这种架构的系统也被称为孤岛式信息系统或者烟囱式信息系统。它指的是一种完全不与其他相关信息系统进行互操作或者协调工作的设计模式。这样的系统其实并没有什么“架构设计”可言。接着上一节中企业与部门的例子来说，如果两个部门真的完全不会发生任何交互，就并没有什么理由强迫它们必须在一栋楼里办公；两个不发生交互的信息系统，让它们使用独立的数据库和服务器即可实现拆分，而唯一的问题，也是致命的问题是，企业中真的存在完全不发生交互的部门吗？对于两个信息系统来说，哪怕真的毫无业务往来关系，但系统的人员、组织、权限等主数据，会是完全独立、没有任何重叠的吗？这样“独立拆分”“老死不相往来”的系统，显然不可能是企业所希望见到的。</a:t>
            </a:r>
            <a:endParaRPr lang="zh-CN"/>
          </a:p>
          <a:p>
            <a:endParaRPr lang="zh-CN"/>
          </a:p>
          <a:p>
            <a:r>
              <a:rPr lang="zh-CN" altLang="en-US">
                <a:sym typeface="+mn-ea"/>
              </a:rPr>
              <a:t>微内核架构（Microkernel Architecture）看下一张</a:t>
            </a:r>
            <a:r>
              <a:rPr lang="en-US" altLang="zh-CN">
                <a:sym typeface="+mn-ea"/>
              </a:rPr>
              <a:t>PPT</a:t>
            </a:r>
            <a:endParaRPr lang="zh-CN" altLang="en-US">
              <a:sym typeface="+mn-ea"/>
            </a:endParaRPr>
          </a:p>
          <a:p>
            <a:endParaRPr lang="zh-CN" altLang="en-US"/>
          </a:p>
          <a:p>
            <a:pPr algn="l"/>
            <a:r>
              <a:rPr lang="zh-CN">
                <a:sym typeface="+mn-ea"/>
              </a:rPr>
              <a:t>事件驱动架构（Event-Driven Architecture）看下下张</a:t>
            </a:r>
            <a:r>
              <a:rPr lang="en-US" altLang="zh-CN">
                <a:sym typeface="+mn-ea"/>
              </a:rPr>
              <a:t>PPT</a:t>
            </a:r>
            <a:endParaRPr lang="en-US" altLang="zh-CN">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这种模式很适合桌面应用程序，也经常在 Web 应用程序中使用。任何计算机系统都是由各种软件互相配合工作来实现具体功能的，本节列举的不同架构实现的软件，都可视作整个系统的某种插件。对于平台型应用来说，如果我们希望将新特性或者新功能及时加入系统，微内核架构会是一种不错的方案。微内核架构也可以嵌入到其他的架构模式之中，通过插件的方式来提供新功能的定制开发能力，如果你准备实现一个能够支持二次开发的软件系统，微内核也会是一种良好的选择。</a:t>
            </a:r>
            <a:endParaRPr lang="en-US" altLang="zh-CN"/>
          </a:p>
          <a:p>
            <a:r>
              <a:rPr lang="en-US" altLang="zh-CN"/>
              <a:t>不过，微内核架构也有它的局限和使用前提，它假设系统中各个插件模块之间是互不认识，不可预知系统将安装哪些模块，因此这些插件可以访问内核中一些公共的资源，但不会直接交互。可是，无论是企业信息系统还是互联网应用，这一前提假设在许多场景中都并不成立，我们必须找到办法，既能拆分出独立的系统，也能让拆分后的子系统之间顺畅地互相调用通信。</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当系统演化至事件驱动架构时，原始分布式时代结尾中提到的第二条通往更大规模软件的路径，即仍在并行发展的远程服务调用也迎来了 SOAP 协议的诞生（详见远程服务调用一文），此时“面向服务的架构”（Service Oriented Architecture，SOA）已经有了它登上软件架构舞台所需要的全部前置条件。</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SOA 的概念最早由 Gartner 公司在 1994 年提出，当时的 SOA 还不具备发展的条件，直至 2006 年情况才有所变化，由 IBM、Oracle、SAP 等公司共同成立了 OSOA 联盟（Open Service Oriented Architecture），用于联合制定和推进 SOA 相关行业标准。2007 年，在结构化资讯标准促进组织（Organization for the Advancement of Structured Information Standards，OASIS）的倡议与支持下，OSOA 由一个软件厂商组成的松散联盟，转变为一个制定行业标准的国际组织，联合 OASIS 共同新成立了的Open CSA组织（Open Composite Services Architecture），这便是 SOA 的官方管理机构。</a:t>
            </a:r>
            <a:endParaRPr lang="en-US" altLang="zh-CN"/>
          </a:p>
          <a:p>
            <a:endParaRPr lang="en-US" altLang="zh-CN"/>
          </a:p>
          <a:p>
            <a:endParaRPr lang="en-US" altLang="zh-CN"/>
          </a:p>
          <a:p>
            <a:r>
              <a:rPr lang="en-US" altLang="zh-CN"/>
              <a:t>更具体”体现在尽管 SOA 本身还是属抽象概念，而不是特指某一种具体的技术，但它比单体架构和前面所列举的三种架构模式的操作性要更强，已经不能简单视其为一种架构风格，而是可以称为一套软件设计的基础平台了。它拥有领导制定技术标准的组织 Open CSA；有清晰软件设计的指导原则，譬如服务的封装性、自治、松耦合、可重用、可组合、无状态，等等；明确了采用 SOAP 作为远程调用的协议，依靠 SOAP 协议族（WSDL、UDDI 和一大票 WS-*协议）来完成服务的发布、发现和治理；利用一个被称为企业服务总线（Enterprise Service Bus，ESB）的消息管道来实现各个子系统之间的通信交互，令各服务间在 ESB 调度下无须相互依赖却能相互通信，既带来了服务松耦合的好处，也为以后可以进一步实施业务流程编排（Business Process Management，BPM）提供了基础；使用服务数据对象（Service Data Object，SDO）来访问和表示数据，使用服务组件架构（Service Component Architecture，SCA）来定义服务封装的形式和服务运行的容器，等等。在这一整套成体系可以互相精密协作的技术组件支持下，若仅从技术可行性这一个角度来评判的话，SOA 可以算是成功地解决了分布式环境下出现的主要技术问题。</a:t>
            </a:r>
            <a:endParaRPr lang="en-US" altLang="zh-CN"/>
          </a:p>
          <a:p>
            <a:endParaRPr lang="en-US" altLang="zh-CN"/>
          </a:p>
          <a:p>
            <a:r>
              <a:rPr lang="en-US" altLang="zh-CN"/>
              <a:t>“更系统”指的是 SOA 的宏大理想，它的终极目标是希望总结出一套自上而下的软件研发方法论，希望做到企业只需要跟着 SOA 的思路，就能够一揽子解决掉软件开发过程中的全部问题，譬如该如何挖掘需求、如何将需求分解为业务能力、如何编排已有服务、如何开发测试部署新的功能，等等。这里面技术问题确实是重点和难点，但也仅仅是其中的一个方面，SOA 不仅关注技术，还关注研发过程中涉及到的需求、管理、流程和组织。如果这个目标真的能够达成，软件开发就有可能从此迈进工业化大生产的阶段，试想如果有一天写出符合客户需求的软件会像写八股文一样有迹可循、有法可依，那对软件开发者来说也许是无趣的，但整个社会实施信息化的效率肯定会有大幅的提升。</a:t>
            </a:r>
            <a:endParaRPr lang="en-US" altLang="zh-CN"/>
          </a:p>
          <a:p>
            <a:endParaRPr lang="en-US" altLang="zh-CN"/>
          </a:p>
          <a:p>
            <a:r>
              <a:rPr lang="en-US" altLang="zh-CN"/>
              <a:t>SOA 在 21 世纪最初的十年里曾经盛行一时，有 IBM 等一众行业巨头厂商为其呐喊冲锋，吸引了不少软件开发商、尤其是企业级软件的开发商的跟随，最终却还是偃旗息鼓，沉寂了下去。在稍后的远程服务调用一节，笔者会提到 SOAP 协议被逐渐边缘化的本质原因：过于严格的规范定义带来过度的复杂性。而构建在 SOAP 基础之上的 ESB、BPM、SCA、SDO 等诸多上层建筑，进一步加剧了这种复杂性。开发信息系统毕竟不是作八股文章，过于精密的流程和理论也需要懂得复杂概念的专业人员才能够驾驭。SOA 诞生的那一天起，就已经注定了它只能是少数系统阳春白雪式的精致奢侈品，它可以实现多个异构大型系统之间的复杂集成交互，却很难作为一种具有广泛普适性的软件架构风格来推广。SOA 最终没有获得成功的致命伤与当年的EJB如出一辙，尽管有 Sun Microsystems 和 IBM 等一众巨头在背后力挺，EJB 仍然败于以 Spring、Hibernate 为代表的“草根框架”，可见一旦脱离人民群众，终究会淹没在群众的海洋之中，连信息技术也不曾例外过。</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微服务的概念提出后，在将近十年的时间里面，并没有受到太多的追捧。如果只是对现有 SOA 架构的修修补补，确实难以唤起广大技术人员的更多激情。不过，在这十年时间里，微服务本身也在思考蜕变。2012 年，在波兰克拉科夫举行的“33rd Degree Conference”大会上，Thoughtworks 首席咨询师 James Lewis 做了题为《Microservices - Java, the Unix Way》的主题演讲，其中提到了单一服务职责、康威定律、自动扩展、领域驱动设计等原则，却只字未提 SOA，反而号召应该重拾 Unix 的设计哲学（As Well Behaved Unix Services），这点仿佛与笔者在前一节所说的“初心与自省”遥相呼应。微服务已经迫不及待地要脱离 SOA 的附庸，成为一种独立的架构风格，也许，未来还将会是 SOA 的革命者。</a:t>
            </a:r>
            <a:endParaRPr lang="en-US" altLang="zh-CN"/>
          </a:p>
          <a:p>
            <a:endParaRPr lang="en-US" altLang="zh-CN"/>
          </a:p>
          <a:p>
            <a:r>
              <a:rPr lang="en-US" altLang="zh-CN"/>
              <a:t>微服务真正的崛起是在 2014 年，相信阅读此文的大多数读者，也是从 Martin Fowler 与 James Lewis 合写的文章《Microservices: A Definition of This New Architectural Term》中首次了解到微服务的。这并不是指各位一定读过这篇文章，应该准确地说——今天大家所了解的“微服务”是这篇文章中定义的“微服务”。在此文中，首先给出了现代微服务的概念：“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此外，文中列举了微服务的九个核心的业务与技术特征</a:t>
            </a:r>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a:p>
            <a:r>
              <a:rPr lang="en-US" altLang="zh-CN"/>
              <a:t>1.围绕业务能力构建（Organized around Business Capability）。这里再次强调了康威定律的重要性，有怎样结构、规模、能力的团队，就会产生出对应结构、规模、能力的产品。这个结论不是某个团队、某个公司遇到的巧合，而是必然的演化结果。如果本应该归属同一个产品内的功能被划分在不同团队中，必然会产生大量的跨团队沟通协作，跨越团队边界无论在管理、沟通、工作安排上都有更高昂的成本，高效的团队自然会针对其进行改进，当团队、产品磨合调节稳定之后，团队与产品就会拥有一致的结构。</a:t>
            </a:r>
            <a:endParaRPr lang="en-US" altLang="zh-CN"/>
          </a:p>
          <a:p>
            <a:endParaRPr lang="en-US" altLang="zh-CN"/>
          </a:p>
          <a:p>
            <a:r>
              <a:rPr lang="en-US" altLang="zh-CN"/>
              <a:t>2.分散治理（Decentralized Governance）。这是要表达“谁家孩子谁来管”的意思，服务对应的开发团队有直接对服务运行质量负责的责任，也应该有着不受外界干预地掌控服务各个方面的权力，譬如选择与其他服务异构的技术来实现自己的服务。这一点在真正实践时多少存有宽松的处理余地，大多数公司都不会在某一个服务使用 Java，另一个用 Python，下一个用 Golang，而是通常会有统一的主流语言，乃至统一的技术栈或专有的技术平台。微服务不提倡也并不反对这种“统一”，只要负责提供和维护基础技术栈的团队，有被各方依赖的觉悟，要有“经常被凌晨 3 点的闹钟吵醒”的心理准备就好。微服务更加强调的是确实有必要技术异构时，应能够有选择“不统一”的权利，譬如不应该强迫 Node.js 去开发报表页面，要做人工智能训练模型时，应该可以选择 Python，等等。</a:t>
            </a:r>
            <a:endParaRPr lang="en-US" altLang="zh-CN"/>
          </a:p>
          <a:p>
            <a:endParaRPr lang="en-US" altLang="zh-CN"/>
          </a:p>
          <a:p>
            <a:r>
              <a:rPr lang="en-US" altLang="zh-CN"/>
              <a:t>3.通过服务来实现独立自治的组件（Componentization via Services）。之所以强调通过“服务”（Service）而不是“类库”（Library）来构建组件，是因为类库在编译期静态链接到程序中，通过本地调用来提供功能，而服务是进程外组件，通过远程调用来提供功能。前面的文章里我们已经分析过，尽管远程服务有更高昂的调用成本，但这是为组件带来隔离与自治能力的必要代价。</a:t>
            </a:r>
            <a:endParaRPr lang="en-US" altLang="zh-CN"/>
          </a:p>
          <a:p>
            <a:r>
              <a:rPr lang="en-US" altLang="zh-CN"/>
              <a:t>产品化思维（Products not Projects）。避免把软件研发视作要去完成某种功能，而是视作一种持续改进、提升的过程。譬如，不应该把运维只看作运维团队的事，把开发只看作开发团队的事，团队应该为软件产品的整个生命周期负责，开发者不仅应该知道软件如何开发，还应该知道它如何运作，用户如何反馈，乃至售后支持工作是怎样进行的。注意，这里服务的用户不一定是最终用户，也可能是消费这个服务的另外一个服务。以前在单体架构下，程序的规模决定了无法让全部人员都关注完整的产品，组织中会有开发、运维、支持等细致的分工的成员，各人只关注于自己的一块工作，但在微服务下，要求开发团队中每个人都具有产品化思维，关心整个产品的全部方面是具有可行性的。</a:t>
            </a:r>
            <a:endParaRPr lang="en-US" altLang="zh-CN"/>
          </a:p>
          <a:p>
            <a:endParaRPr lang="en-US" altLang="zh-CN"/>
          </a:p>
          <a:p>
            <a:r>
              <a:rPr lang="en-US" altLang="zh-CN"/>
              <a:t>4.数据去中心化（Decentralized Data Management）。微服务明确地提倡数据应该按领域分散管理、更新、维护、存储，在单体服务中，一个系统的各个功能模块通常会使用同一个数据库，诚然中心化的存储天生就更容易避免一致性问题，但是，同一个数据实体在不同服务的视角里，它的抽象形态往往也是不同的。譬如，Bookstore 应用中的书本，在销售领域中关注的是价格，在仓储领域中关注的库存数量，在商品展示领域中关注的是书籍的介绍信息，如果作为中心化的存储，所有领域都必须修改和映射到同一个实体之中，这便使得不同的服务很可能会互相产生影响而丧失掉独立性。尽管在分布式中要处理好一致性的问题也相当困难，很多时候都没法使用传统的事务处理来保证，但是两害相权取其轻，有一些必要的代价仍是值得付出的。</a:t>
            </a:r>
            <a:endParaRPr lang="en-US" altLang="zh-CN"/>
          </a:p>
          <a:p>
            <a:endParaRPr lang="en-US" altLang="zh-CN"/>
          </a:p>
          <a:p>
            <a:r>
              <a:rPr lang="en-US" altLang="zh-CN"/>
              <a:t>5.强终端弱管道（Smart Endpoint and Dumb Pipe）。弱管道（Dumb Pipe）几乎算是直接指名道姓地反对 SOAP 和 ESB 的那一堆复杂的通信机制。ESB 可以处理消息的编码加工、业务规则转换等；BPM 可以集中编排企业业务服务；SOAP 有几十个 WS-*协议族在处理事务、一致性、认证授权等一系列工作，这些构筑在通信管道上的功能也许对某个系统中的某一部分服务是有必要的，但对于另外更多的服务则是强加进来的负担。如果服务需要上面的额外通信能力，就应该在服务自己的 Endpoint 上解决，而不是在通信管道上一揽子处理。微服务提倡类似于经典 UNIX 过滤器那样简单直接的通信方式，RESTful 风格的通信在微服务中会是更加合适的选择。</a:t>
            </a:r>
            <a:endParaRPr lang="en-US" altLang="zh-CN"/>
          </a:p>
          <a:p>
            <a:endParaRPr lang="en-US" altLang="zh-CN"/>
          </a:p>
          <a:p>
            <a:r>
              <a:rPr lang="en-US" altLang="zh-CN"/>
              <a:t>6.容错性设计（Design for Failure）。不再虚幻地追求服务永远稳定，而是接受服务总会出错的现实，要求在微服务的设计中，有自动的机制对其依赖的服务能够进行快速故障检测，在持续出错的时候进行隔离，在服务恢复的时候重新联通。所以“断路器”这类设施，对实际生产环境的微服务来说并不是可选的外围组件，而是一个必须的支撑点，如果没有容错性的设计，系统很容易就会被因为一两个服务的崩溃所带来的雪崩效应淹没。可靠系统完全可能由会出错的服务组成，这是微服务最大的价值所在，也是这部开源文档标题“凤凰架构”的含义。</a:t>
            </a:r>
            <a:endParaRPr lang="en-US" altLang="zh-CN"/>
          </a:p>
          <a:p>
            <a:endParaRPr lang="en-US" altLang="zh-CN"/>
          </a:p>
          <a:p>
            <a:r>
              <a:rPr lang="en-US" altLang="zh-CN"/>
              <a:t>7.演进式设计（Evolutionary Design）。容错性设计承认服务会出错，演进式设计则是承认服务会被报废淘汰。一个设计良好的服务，应该是能够报废的，而不是期望得到长存永生。假如系统中出现不可更改、无可替代的服务，这并不能说明这个服务是多么的优秀、多么的重要，反而是一种系统设计上脆弱的表现，微服务所追求的独立、自治，也是反对这种脆弱性的表现。</a:t>
            </a:r>
            <a:endParaRPr lang="en-US" altLang="zh-CN"/>
          </a:p>
          <a:p>
            <a:r>
              <a:rPr lang="en-US" altLang="zh-CN"/>
              <a:t>基础设施自动化（Infrastructure Automation）。基础设施自动化，如 CI/CD 的长足发展，显著减少了构建、发布、运维工作的复杂性。由于微服务下运维的对象比起单体架构要有数量级的增长，使用微服务的团队更加依赖于基础设施的自动化，人工是很难支撑成百上千乃至成千上万级别的服务的。</a:t>
            </a:r>
            <a:endParaRPr lang="en-US" altLang="zh-CN"/>
          </a:p>
          <a:p>
            <a:endParaRPr lang="en-US" altLang="zh-CN"/>
          </a:p>
          <a:p>
            <a:r>
              <a:rPr lang="en-US" altLang="zh-CN"/>
              <a:t>从以上微服务的定义和特征中，你应该可以明显地感觉到微服务追求的是更加自由的架构风格，摒弃了几乎所有 SOA 里可以抛弃的约束和规定，提倡以“实践标准”代替“规范标准”。可是，如果没有了统一的规范和约束，以前 SOA 所解决的那些分布式服务的问题，不也就一下子都重新出现了吗？的确如此，服务的注册发现、跟踪治理、负载均衡、故障隔离、认证授权、伸缩扩展、传输通信、事务处理，等等，这些问题，在微服务中不再会有统一的解决方案，即使只讨论 Java 范围内会使用到的微服务，光一个服务间远程调用问题，可以列入解决方案的候选清单的就有：RMI（Sun/Oracle）、Thrift（Facebook）、Dubbo（阿里巴巴）、gRPC（Google）、Motan2（新浪）、Finagle（Twitter）、brpc（百度）、Arvo（Hadoop）、JSON-RPC、REST，等等；光一个服务发现问题，可以选择的就有：Eureka（Netflix）、Consul（HashiCorp）、Nacos（阿里巴巴）、ZooKeeper（Apache）、Etcd（CoreOS）、CoreDNS（CNCF），等等。其他领域的情况也是与此类似，总之，完全是八仙过海，各显神通的局面。</a:t>
            </a:r>
            <a:endParaRPr lang="en-US" altLang="zh-CN"/>
          </a:p>
          <a:p>
            <a:endParaRPr lang="en-US" altLang="zh-CN"/>
          </a:p>
          <a:p>
            <a:r>
              <a:rPr lang="en-US" altLang="zh-CN"/>
              <a:t>微服务所带来的自由是一把双刃开锋的宝剑，当软件架构者拿起这把宝剑，一刃指向 SOA 定下的复杂技术标准，将选择的权力夺回的同一时刻，另外一刃也正朝向着自己映出冷冷的寒光。微服务时代中，软件研发本身的复杂度应该说是有所降低。一个简单服务，并不见得就会同时面临分布式中所有的问题，也就没有必要背上 SOA 那百宝袋般沉重的技术包袱。需要解决什么问题，就引入什么工具；团队熟悉什么技术，就使用什么框架。此外，像 Spring Cloud 这样的胶水式的全家桶工具集，通过一致的接口、声明和配置，进一步屏蔽了源自于具体工具、框架的复杂性，降低了在不同工具、框架之间切换的成本，所以，作为一个普通的服务开发者，作为一个“螺丝钉”式的程序员，微服务架构是友善的。可是，微服务对架构者是满满的恶意，对架构能力要求已提升到史无前例的程度，笔者在这部文档的多处反复强调过，技术架构者的第一职责就是做决策权衡，有利有弊才需要决策，有取有舍才需要权衡，如果架构者本身的知识面不足以覆盖所需要决策的内容，不清楚其中利弊，恐怕也就无可避免地陷入选择困难症的困境之中。</a:t>
            </a:r>
            <a:endParaRPr lang="en-US" altLang="zh-CN"/>
          </a:p>
          <a:p>
            <a:endParaRPr lang="en-US" altLang="zh-CN"/>
          </a:p>
          <a:p>
            <a:r>
              <a:rPr lang="en-US" altLang="zh-CN"/>
              <a:t>微服务时代充满着自由的气息，微服务时代充斥着迷茫的选择。软件架构不会止步于自由，微服务仍不是架构探索终点，如果有下一个时代，笔者希望是信息系统能同时拥有微服务的自由权利，围绕业务能力构建自己的服务而不受技术规范管束，但同时又不必以承担自行解决分布式的问题的责任为代价。管他什么利弊权衡！小孩子才做选择题，成年人全部都要！</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a:t>
            </a:r>
            <a:r>
              <a:rPr lang="en-US" altLang="zh-CN"/>
              <a:t>提到的分布式架构中出现的问题，如注册发现、跟踪治理、负载均衡、传输通信等，其实在 SOA 时代甚至可以说从原始分布式时代起就已经存在了，只要是分布式架构的系统，就无法完全避免，但我们不妨换个思路来想一下，这些问题一定要由软件系统自己来解决吗？</a:t>
            </a:r>
            <a:endParaRPr lang="en-US" altLang="zh-CN"/>
          </a:p>
          <a:p>
            <a:endParaRPr lang="en-US" altLang="zh-CN"/>
          </a:p>
          <a:p>
            <a:r>
              <a:rPr lang="en-US" altLang="zh-CN"/>
              <a:t>如果不局限于采用软件的方式，这些问题几乎都有对应的硬件解决方案。譬如，某个系统需要伸缩扩容，通常会购买新的服务器，部署若干副本实例来分担压力；如果某个系统需要解决负载均衡问题，通常会布置负载均衡器，选择恰当的均衡算法来分流；如果需要解决传输安全问题，通常会布置 TLS 传输链路，配置好 CA 证书以保证通信不被窃听篡改；如果需要解决服务发现问题，通常会设置 DNS 服务器，让服务访问依赖稳定的记录名而不是易变的 IP 地址，等等。经过计算机科学多年的发展，这些问题大多有了专职化的基础设施去解决，而之所以微服务时代，人们选择在软件的代码层面而不是硬件的基础设施层面去解决这些分布式问题，很大程度上是因为由硬件构成的基础设施，跟不上由软件构成的应用服务的灵活性的无奈之举。软件可以只使用键盘命令就能拆分出不同的服务，只通过拷贝、启动就能够伸缩扩容服务，硬件难道就不可以通过敲键盘就变出相应的应用服务器、负载均衡器、DNS 服务器、网络链路这些设施吗？</a:t>
            </a:r>
            <a:endParaRPr lang="en-US" altLang="zh-CN"/>
          </a:p>
          <a:p>
            <a:endParaRPr lang="en-US" altLang="zh-CN"/>
          </a:p>
          <a:p>
            <a:r>
              <a:rPr lang="en-US" altLang="zh-CN"/>
              <a:t>行文至此，估计大家已经听出下面要说的是虚拟化技术和容器化技术了。微服务时代所取得的成就，本身就离不开以 Docker 为代表的早期容器化技术的巨大贡献。在此之前，笔者从来没有提起过“容器”二字，这并不是刻意冷落，而是早期的容器只被简单地视为一种可快速启动的服务运行环境，目的是方便程序的分发部署，这个阶段针对单个应用进行封装的容器并未真正参与到分布式问题的解决之中。尽管 2014 年微服务开始崛起的时候，Docker Swarm（2013 年）和 Apache Mesos（2012 年）就已经存在，更早之前也出现了软件定义网络（Software-Defined Networking，SDN）、软件定义存储（Software-Defined Storage，SDS）等技术，但是，被业界广泛认可、普遍采用的通过虚拟化基础设施去解决分布式架构问题的开端，应该要从 2017 年 Kubernetes 赢得容器战争的胜利开始算起。</a:t>
            </a:r>
            <a:endParaRPr lang="en-US" altLang="zh-CN"/>
          </a:p>
          <a:p>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2017 年是容器生态发展历史中具有里程碑意义的一年。在这一年，长期作为 Docker 竞争对手的RKT 容器一派的领导者 CoreOS 宣布放弃自己的容器管理系统 Fleet，未来将会把所有容器管理的功能移至 Kubernetes 之上去实现。在这一年，容器管理领域的独角兽 Rancher Labs 宣布放弃其内置了数年的容器管理系统 Cattle，提出了“All-in-Kubernetes”战略，把 1.x 版本时就能够支持多种容器编排系统的管理工具 Rancher，从 2.0 版本开始“反向升级”为完全绑定于 Kubernetes 这单一种系统。在这一年，Kubernetes 的主要竞争者 Apache Mesos 在 9 月正式宣布了“Kubernetes on Mesos”集成计划，由竞争关系转为对 Kubernetes 提供支持，使其能够与 Mesos 的其他一级框架（如HDFS、Spark 和Chronos等）进行集群资源动态共享、分配与隔离。在这一年，Kubernetes 的最大竞争者 Docker Swarm 的母公司 Docker，终于在 10 月被迫宣布 Docker 要同时支持 Swarm 与 Kubernetes 两套容器管理系统，也即在事实上承认了 Kubernetes 的统治地位。这场已经持续了三、四年时间，以 Docker Swarm、Apache Mesos 与 Kubernetes 为主要竞争者的“容器编排战争”终于有了明确的结果，Kubernetes 登基加冕是容器发展中一个时代的终章，也将是软件架构发展下一个纪元的开端。笔者在表 1-1 列出了在同一个分布式服务的问题在传统 Spring Cloud 中提供的应用层面的解决方案与在 Kubernetes 中提供的基础设施层面的解决方案，尽管因为各自出发点不同，解决问题的方法和效果都有所差异，但这无疑是提供了一条全新的、前途更加广阔的解题思路。</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虚拟化的基础设施从单个服务的容器扩展至由多个容器构成的服务集群、通信网络和存储设施时，软件与硬件的界限便已经模糊。一旦虚拟化的硬件能够跟上软件的灵活性，那些与业务无关的技术性问题便有可能从软件层面剥离，悄无声息地解决于硬件基础设施之内，让软件得以只专注业务，真正“围绕业务能力构建”团队与产品。如此，DCE 中未能实现的“透明的分布式应用”成为可能，Martin Fowler 设想的“凤凰服务器“成为可能，Chad Fowler 提出的“不可变基础设施”也成为可能，从软件层面独力应对分布式架构所带来的各种问题，发展到应用代码与基础设施软、硬一体，合力应对架构问题的时代，现在常被媒体冠以“云原生”这个颇为抽象的名字加以宣传。云原生时代与此前微服务时代中追求的目标并没有本质改变，在服务架构演进的历史进程中，笔者更愿意称其为“后微服务时代”。</a:t>
            </a:r>
            <a:endParaRPr lang="en-US" altLang="zh-CN"/>
          </a:p>
          <a:p>
            <a:endParaRPr lang="en-US" altLang="zh-CN"/>
          </a:p>
          <a:p>
            <a:r>
              <a:rPr lang="en-US" altLang="zh-CN"/>
              <a:t>Kubernetes 成为容器战争胜利者标志着后微服务时代的开端，但 Kubernetes 仍然没有能够完美解决全部的分布式问题——“不完美”的意思是，仅从功能上看，单纯的 Kubernetes 反而不如之前的 Spring Cloud 方案。这是因为有一些问题处于应用系统与基础设施的边缘，使得完全在基础设施层面中确实很难精细化地处理。举个例子，微服务 A 调用了微服务 B 的两个服务，称为 B1和 B2，假设 B1表现正常但 B2出现了持续的 500 错，那在达到一定阈值之后就应该对 B2进行熔断，以避免产生雪崩效应。如果仅在基础设施层面来处理，这会遇到一个两难问题，切断 A 到 B 的网络通路则会影响到 B1的正常调用，不切断的话则持续受 B2的错误影响。</a:t>
            </a:r>
            <a:endParaRPr lang="en-US" altLang="zh-CN"/>
          </a:p>
          <a:p>
            <a:endParaRPr lang="en-US" altLang="zh-CN"/>
          </a:p>
          <a:p>
            <a:r>
              <a:rPr lang="en-US" altLang="zh-CN"/>
              <a:t>以上问题在通过 Spring Cloud 这类应用代码实现的微服务中并不难处理，既然是使用程序代码来解决问题，只要合乎逻辑，想要实现什么功能，只受限于开发人员的想象力与技术能力，但基础设施是针对整个容器来管理的，粒度相对粗旷，只能到容器层面，对单个远程服务就很难有效管控。类似的情况不仅仅在断路器上出现，服务的监控、认证、授权、安全、负载均衡等都有可能面临细化管理的需求，譬如服务调用时的负载均衡，往往需要根据流量特征，调整负载均衡的层次、算法，等等，而 DNS 尽管能实现一定程度的负载均衡，但通常并不能满足这些额外的需求。</a:t>
            </a:r>
            <a:endParaRPr lang="en-US" altLang="zh-CN"/>
          </a:p>
          <a:p>
            <a:endParaRPr lang="en-US" altLang="zh-CN"/>
          </a:p>
          <a:p>
            <a:r>
              <a:rPr lang="en-US" altLang="zh-CN"/>
              <a:t>为了解决这一类问题，虚拟化的基础设施很快完成了第二次进化，引入了今天被称为“服务网格”（Service Mesh）的“边车代理模式”（Sidecar Proxy）</a:t>
            </a:r>
            <a:endParaRPr lang="en-US" altLang="zh-CN"/>
          </a:p>
          <a:p>
            <a:endParaRPr lang="en-US" altLang="zh-CN"/>
          </a:p>
          <a:p>
            <a:r>
              <a:rPr lang="en-US" altLang="zh-CN"/>
              <a:t>很难从概念上判定清楚一个与应用系统运行于同一资源容器之内的代理服务到底应该算软件还是算基础设施，但它对应用是透明的，不需要改动任何软件代码就可以实现服务治理，这便足够了。服务网格在 2018 年才火起来，今天它仍然是个新潮的概念，仍然未完全成熟，甚至连 Kubernetes 也还算是个新生事物。但笔者相信，未来 Kubernetes 将会成为服务器端标准的运行环境，如同现在 Linux 系统；服务网格将会成为微服务之间通信交互的主流模式，把“选择什么通信协议”、“怎样调度流量”、“如何认证授权”之类的技术问题隔离于程序代码之外，取代今天 Spring Cloud 全家桶中大部分组件的功能，微服务只需要考虑业务本身的逻辑，这才是最理想的Smart Endpoints解决方案。</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人们研究分布式架构，最初是由于单台机器的性能无法满足系统的运行需要，尽管在后来架构演进过程中，容错能力、技术异构、职责划分等各方面因素都成为架构需要考虑的问题，但其中获得更好性能的需求在架构设计中依然占很大的比重。对软件研发而言，不去做分布式无疑才是最简单的，如果单台服务器的性能可以是无限的，那架构演进的结果肯定会与今天有很大的差别，分布式也好，容器化也好，微服务也好，恐怕都未必会如期出现，最起码不必一定是像今天这个样子。</a:t>
            </a:r>
            <a:endParaRPr lang="en-US" altLang="zh-CN"/>
          </a:p>
          <a:p>
            <a:endParaRPr lang="en-US" altLang="zh-CN"/>
          </a:p>
          <a:p>
            <a:r>
              <a:rPr lang="en-US" altLang="zh-CN"/>
              <a:t>绝对意义上的无限性能必然是不存在的，但在云计算落地已有十年时间的今日，相对意义的无限性能已经成为了现实。在工业界，2012 年，Iron.io 公司率先提出了“无服务”（Serverless，应该翻译为“无服务器”才合适，但现在称“无服务”已形成习惯了）的概念，2014 年开始，亚马逊发布了名为 Lambda 的商业化无服务应用，并在后续的几年里逐步得到开发者认可，发展成目前世界上最大的无服务的运行平台；到了 2018 年，中国的阿里云、腾讯云等厂商也开始跟进，发布了旗下的无服务的产品，“无服务”已成了近期技术圈里的“新网红”之一。</a:t>
            </a:r>
            <a:endParaRPr lang="en-US" altLang="zh-CN"/>
          </a:p>
          <a:p>
            <a:endParaRPr lang="en-US" altLang="zh-CN"/>
          </a:p>
          <a:p>
            <a:r>
              <a:rPr lang="en-US" altLang="zh-CN"/>
              <a:t>在学术界，2009 年，云计算概念刚提出的早期，UC Berkeley 大学曾发表的论文《Above the Clouds: A Berkeley View of Cloud Computing》，文中预言的云计算的价值、演进和普及在过去的十年里一一得到验证。十年之后的 2019 年，UC Berkeley 的第二篇有着相同命名风格的论文《Cloud Programming Simplified: A Berkeley View on Serverless Computing》发表，再次预言未来“无服务将会发展成为未来云计算的主要形式”，由此来看，“无服务”也同样是被主流学术界所认可的发展方向之一。</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无服务的愿景是让开发者只需要纯粹地关注业务，不需要考虑技术组件，后端的技术组件是现成的，可以直接取用，没有采购、版权和选型的烦恼；不需要考虑如何部署，部署过程完全是托管到云端的，工作由云端自动完成；不需要考虑算力，有整个数据中心支撑，算力可以认为是无限的；也不需要操心运维，维护系统持续平稳运行是云计算服务商的责任而不再是开发者的责任。在 UC Berkeley 的论文中，把无服务架构下开发者不再关心这些技术层面的细节，类比成当年软件开发从汇编语言踏进高级语言的发展过程，开发者可以不去关注寄存器、信号、中断等与机器底层相关的细节，从而令生产力得到极大地解放。</a:t>
            </a:r>
            <a:endParaRPr lang="en-US" altLang="zh-CN"/>
          </a:p>
          <a:p>
            <a:endParaRPr lang="en-US" altLang="zh-CN"/>
          </a:p>
          <a:p>
            <a:r>
              <a:rPr lang="en-US" altLang="zh-CN"/>
              <a:t>无服务架构的远期前景看起来是很美好的，但笔者自己对无服务中短期内的发展并没有那么乐观。与单体架构、微服务架构不同，无服务架构有一些天生的特点决定了它现在不是，以后如果没有重大变革的话，估计也很难成为一种普适性的架构模式。无服务架构对一些适合的应用确实能够降低开发和运维环节的成本，譬如不需要交互的离线大规模计算，又譬如多数 Web 资讯类网站、小程序、公共 API 服务、移动应用服务端等都契合于无服务架构所擅长的短链接、无状态、适合事件驱动的交互形式；但另一方面，对于那些信息管理系统、网络游戏等应用，又或者说所有具有业务逻辑复杂，依赖服务端状态，响应速度要求较高，需要长连接等这些特征的应用，至少目前是相对并不适合的。这是因为无服务天生“无限算力”的假设决定了它必须要按使用量（函数运算的时间和占用的内存）计费以控制消耗算力的规模，因而函数不会一直以活动状态常驻服务器，请求到了才会开始运行，这导致了函数不便依赖服务端状态，也导致了函数会有冷启动时间，响应的性能不可能太好（目前无服务的冷启动过程大概是在数十到百毫秒级别，对于 Java 这类启动性能差的应用，甚至能到接近秒的级别）。</a:t>
            </a:r>
            <a:endParaRPr lang="en-US" altLang="zh-CN"/>
          </a:p>
          <a:p>
            <a:endParaRPr lang="en-US" altLang="zh-CN"/>
          </a:p>
          <a:p>
            <a:r>
              <a:rPr lang="en-US" altLang="zh-CN"/>
              <a:t>无论如何，云计算毕竟是大势所趋，今天信息系统建设的概念和观念，在（较长尺度的）明天都是会转变成适应云端的，笔者并不怀疑 Serverless+API 的设计方式会成为以后其中一种主流的软件形式，届时无服务还会有更广阔的应用空间。</a:t>
            </a:r>
            <a:endParaRPr lang="en-US" altLang="zh-CN"/>
          </a:p>
          <a:p>
            <a:endParaRPr lang="en-US" altLang="zh-CN"/>
          </a:p>
          <a:p>
            <a:r>
              <a:rPr lang="en-US" altLang="zh-CN"/>
              <a:t>如果说微服务架构是分布式系统这条路当前所能做到的极致，那无服务架构，也许就是“不分布式”的云端系统这条路的起点。虽然在顺序上笔者将“无服务”安排到了“微服务”和“云原生”时代之后，但它们两者并没有继承替代关系，强调这点是为了避免有读者从两者的名称与安排的顺序中产生“无服务就会比微服务更加先进”的错误想法。笔者相信软件开发的未来不会只存在某一种“最先进的”架构风格，多种具针对性的架构风格同时并存，是软件产业更有生命力的形态。笔者同样相信软件开发的未来，多种架构风格将会融合互补，“分布式”与“不分布式”的边界将逐渐模糊，两条路线在云端的数据中心中交汇。今天已经能初步看见一些使用无服务的云函数去实现微服务架构的苗头了，将无服务作为技术层面的架构，将微服务视为应用层面的架构，把它们组合起来使用是完全合理可行的。以后，无论是通过物理机、虚拟机、容器，抑或是无服务云函数，都会是微服务实现方案的候选项之一。</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对于架构演进的未来发展，2014 年，Martin Fowler 与 James Lewis 在《Microservices》的结束语中曾写到，他们对于微服务日后能否被大范围地推广，最多只能持有谨慎的乐观，在无服务方兴未艾的今天，与那时微服务的情况十分相近，笔者对无服务日后的推广同样持谨慎乐观的态度。软件开发的最大挑战就在于只能在不完备的信息下决定当前要处理的问题。时至今日，依然很难预想在架构演进之路的前方，微服务和无服务之后还会出现何种形式的架构风格，但这也契合了图灵的那句名言：尽管目光所及之处，只是不远的前方，即使如此，依然可以看到那里有许多值得去完成的工作在等待我们。</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对服务的修改不应该导致消费者的修改（</a:t>
            </a:r>
            <a:r>
              <a:rPr lang="en-US" altLang="zh-CN">
                <a:sym typeface="+mn-ea"/>
              </a:rPr>
              <a:t> </a:t>
            </a:r>
            <a:r>
              <a:rPr lang="zh-CN" altLang="en-US">
                <a:solidFill>
                  <a:schemeClr val="dk1"/>
                </a:solidFill>
                <a:latin typeface="Arial" panose="020B0604020202020204" pitchFamily="34" charset="0"/>
                <a:ea typeface="汉仪君黑-55W" panose="00020600040101010101" charset="-122"/>
                <a:sym typeface="+mn-ea"/>
              </a:rPr>
              <a:t>破坏性修改），比如添加一个字段，客户端不应该受影响</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2. 保证API与技术无关性</a:t>
            </a:r>
            <a:r>
              <a:rPr lang="zh-CN" altLang="en-US"/>
              <a:t>，技术迭代很快，比如</a:t>
            </a:r>
            <a:r>
              <a:rPr lang="en-US" altLang="zh-CN"/>
              <a:t>5</a:t>
            </a:r>
            <a:r>
              <a:rPr lang="zh-CN" altLang="en-US"/>
              <a:t>年前用</a:t>
            </a:r>
            <a:r>
              <a:rPr lang="en-US" altLang="zh-CN"/>
              <a:t>.NET</a:t>
            </a:r>
            <a:r>
              <a:rPr lang="zh-CN" altLang="en-US"/>
              <a:t>，</a:t>
            </a:r>
            <a:r>
              <a:rPr lang="en-US" altLang="zh-CN"/>
              <a:t>5</a:t>
            </a:r>
            <a:r>
              <a:rPr lang="zh-CN" altLang="en-US"/>
              <a:t>年后可能会更换技术栈</a:t>
            </a:r>
            <a:endParaRPr lang="zh-CN" altLang="en-US"/>
          </a:p>
          <a:p>
            <a:r>
              <a:rPr lang="en-US" altLang="zh-CN"/>
              <a:t>3. </a:t>
            </a:r>
            <a:r>
              <a:rPr lang="zh-CN" altLang="en-US">
                <a:solidFill>
                  <a:schemeClr val="dk1"/>
                </a:solidFill>
                <a:latin typeface="Arial" panose="020B0604020202020204" pitchFamily="34" charset="0"/>
                <a:ea typeface="汉仪君黑-55W" panose="00020600040101010101" charset="-122"/>
                <a:sym typeface="+mn-ea"/>
              </a:rPr>
              <a:t>使你的服务易于消费方使用。如果消费方适用服务比登天还难，那无论服务做的多漂亮，都没用。使用客户端库对于消费方很方便，但是会造成耦合。需要权衡</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4. 隐藏内部实现细节</a:t>
            </a:r>
            <a:r>
              <a:rPr lang="zh-CN" altLang="en-US">
                <a:solidFill>
                  <a:schemeClr val="dk1"/>
                </a:solidFill>
                <a:latin typeface="Arial" panose="020B0604020202020204" pitchFamily="34" charset="0"/>
                <a:ea typeface="汉仪君黑-55W" panose="00020600040101010101" charset="-122"/>
                <a:sym typeface="+mn-ea"/>
              </a:rPr>
              <a:t>。消费方与服务方内部细节被绑定后，服务方修改会导致消费方跟着做出修改，增加耦合，增加修改的成本，导致服务内部技术债增加。所以，倾向于暴露内部实现细节的技术都不应该被采用</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同步：</a:t>
            </a:r>
            <a:endParaRPr lang="zh-CN" altLang="en-US"/>
          </a:p>
          <a:p>
            <a:r>
              <a:rPr lang="zh-CN" altLang="en-US">
                <a:sym typeface="+mn-ea"/>
              </a:rPr>
              <a:t>可以知道事情是否成功</a:t>
            </a:r>
            <a:endParaRPr lang="zh-CN" altLang="en-US">
              <a:sym typeface="+mn-ea"/>
            </a:endParaRPr>
          </a:p>
          <a:p>
            <a:endParaRPr lang="zh-CN" altLang="en-US">
              <a:sym typeface="+mn-ea"/>
            </a:endParaRPr>
          </a:p>
          <a:p>
            <a:r>
              <a:rPr lang="zh-CN" altLang="en-US"/>
              <a:t>可以实现 请求</a:t>
            </a:r>
            <a:r>
              <a:rPr lang="en-US" altLang="zh-CN"/>
              <a:t>/</a:t>
            </a:r>
            <a:r>
              <a:rPr lang="zh-CN" altLang="en-US"/>
              <a:t>响应风格</a:t>
            </a:r>
            <a:endParaRPr lang="zh-CN" altLang="en-US"/>
          </a:p>
          <a:p>
            <a:endParaRPr lang="zh-CN" altLang="en-US"/>
          </a:p>
          <a:p>
            <a:r>
              <a:rPr lang="en-US" altLang="zh-CN"/>
              <a:t>2. </a:t>
            </a:r>
            <a:r>
              <a:rPr lang="zh-CN" altLang="en-US"/>
              <a:t>异步：</a:t>
            </a:r>
            <a:endParaRPr lang="zh-CN" altLang="en-US"/>
          </a:p>
          <a:p>
            <a:r>
              <a:rPr lang="zh-CN" altLang="en-US"/>
              <a:t>优点：</a:t>
            </a:r>
            <a:endParaRPr lang="zh-CN" altLang="en-US"/>
          </a:p>
          <a:p>
            <a:r>
              <a:rPr lang="zh-CN" altLang="en-US"/>
              <a:t>对运行时间较长的任务有用，不用建立长连接。</a:t>
            </a:r>
            <a:endParaRPr lang="zh-CN" altLang="en-US"/>
          </a:p>
          <a:p>
            <a:r>
              <a:rPr lang="zh-CN" altLang="en-US"/>
              <a:t>适用于需要低延迟通信，否则会由于阻塞降低运行速度</a:t>
            </a:r>
            <a:endParaRPr lang="zh-CN" altLang="en-US"/>
          </a:p>
          <a:p>
            <a:endParaRPr lang="zh-CN" altLang="en-US"/>
          </a:p>
          <a:p>
            <a:r>
              <a:rPr lang="zh-CN" altLang="en-US"/>
              <a:t>缺点：复杂度提升高</a:t>
            </a:r>
            <a:endParaRPr lang="zh-CN" altLang="en-US"/>
          </a:p>
          <a:p>
            <a:endParaRPr lang="zh-CN" altLang="en-US"/>
          </a:p>
          <a:p>
            <a:r>
              <a:rPr lang="zh-CN" altLang="en-US">
                <a:sym typeface="+mn-ea"/>
              </a:rPr>
              <a:t>可以实现 请求</a:t>
            </a:r>
            <a:r>
              <a:rPr lang="en-US" altLang="zh-CN">
                <a:sym typeface="+mn-ea"/>
              </a:rPr>
              <a:t>/</a:t>
            </a:r>
            <a:r>
              <a:rPr lang="zh-CN" altLang="en-US">
                <a:sym typeface="+mn-ea"/>
              </a:rPr>
              <a:t>响应风格、基于时间</a:t>
            </a:r>
            <a:endParaRPr lang="zh-CN" altLang="en-US">
              <a:sym typeface="+mn-ea"/>
            </a:endParaRPr>
          </a:p>
          <a:p>
            <a:endParaRPr lang="zh-CN" altLang="en-US">
              <a:sym typeface="+mn-ea"/>
            </a:endParaRPr>
          </a:p>
          <a:p>
            <a:r>
              <a:rPr lang="en-US" altLang="zh-CN">
                <a:sym typeface="+mn-ea"/>
              </a:rPr>
              <a:t>3. </a:t>
            </a:r>
            <a:r>
              <a:rPr lang="zh-CN" altLang="en-US">
                <a:sym typeface="+mn-ea"/>
              </a:rPr>
              <a:t>编排：优点：</a:t>
            </a:r>
            <a:endParaRPr lang="zh-CN" altLang="en-US">
              <a:sym typeface="+mn-ea"/>
            </a:endParaRPr>
          </a:p>
          <a:p>
            <a:r>
              <a:rPr lang="zh-CN" altLang="en-US">
                <a:sym typeface="+mn-ea"/>
              </a:rPr>
              <a:t>有现成的规则引擎、商业流程建模软件可以实现</a:t>
            </a:r>
            <a:endParaRPr lang="zh-CN" altLang="en-US">
              <a:sym typeface="+mn-ea"/>
            </a:endParaRPr>
          </a:p>
          <a:p>
            <a:r>
              <a:rPr lang="zh-CN" altLang="en-US">
                <a:sym typeface="+mn-ea"/>
              </a:rPr>
              <a:t>使用同步方式可以看出每一步是否成功</a:t>
            </a:r>
            <a:endParaRPr lang="zh-CN" altLang="en-US">
              <a:sym typeface="+mn-ea"/>
            </a:endParaRPr>
          </a:p>
          <a:p>
            <a:r>
              <a:rPr lang="zh-CN" altLang="en-US">
                <a:sym typeface="+mn-ea"/>
              </a:rPr>
              <a:t>可以看出明显的业务流程</a:t>
            </a:r>
            <a:endParaRPr lang="zh-CN" altLang="en-US">
              <a:sym typeface="+mn-ea"/>
            </a:endParaRPr>
          </a:p>
          <a:p>
            <a:endParaRPr lang="zh-CN" altLang="en-US">
              <a:sym typeface="+mn-ea"/>
            </a:endParaRPr>
          </a:p>
          <a:p>
            <a:r>
              <a:rPr lang="zh-CN" altLang="en-US">
                <a:sym typeface="+mn-ea"/>
              </a:rPr>
              <a:t>缺点</a:t>
            </a:r>
            <a:endParaRPr lang="zh-CN" altLang="en-US">
              <a:sym typeface="+mn-ea"/>
            </a:endParaRPr>
          </a:p>
          <a:p>
            <a:r>
              <a:rPr lang="zh-CN" altLang="en-US">
                <a:sym typeface="+mn-ea"/>
              </a:rPr>
              <a:t>中心服务会变成“上帝服务”，与其打交道的服务沦为贫血的CRUD服务</a:t>
            </a:r>
            <a:endParaRPr lang="zh-CN" altLang="en-US">
              <a:sym typeface="+mn-ea"/>
            </a:endParaRPr>
          </a:p>
          <a:p>
            <a:endParaRPr lang="zh-CN" altLang="en-US">
              <a:sym typeface="+mn-ea"/>
            </a:endParaRPr>
          </a:p>
          <a:p>
            <a:endParaRPr lang="zh-CN" altLang="en-US">
              <a:sym typeface="+mn-ea"/>
            </a:endParaRPr>
          </a:p>
          <a:p>
            <a:r>
              <a:rPr lang="en-US" altLang="zh-CN">
                <a:sym typeface="+mn-ea"/>
              </a:rPr>
              <a:t>4. 协同</a:t>
            </a:r>
            <a:endParaRPr lang="en-US" altLang="zh-CN">
              <a:sym typeface="+mn-ea"/>
            </a:endParaRPr>
          </a:p>
          <a:p>
            <a:r>
              <a:rPr lang="en-US" altLang="zh-CN">
                <a:sym typeface="+mn-ea"/>
              </a:rPr>
              <a:t>优点</a:t>
            </a:r>
            <a:endParaRPr lang="en-US" altLang="zh-CN">
              <a:sym typeface="+mn-ea"/>
            </a:endParaRPr>
          </a:p>
          <a:p>
            <a:r>
              <a:rPr lang="en-US" altLang="zh-CN">
                <a:sym typeface="+mn-ea"/>
              </a:rPr>
              <a:t>显著消除耦合</a:t>
            </a:r>
            <a:endParaRPr lang="en-US" altLang="zh-CN">
              <a:sym typeface="+mn-ea"/>
            </a:endParaRPr>
          </a:p>
          <a:p>
            <a:endParaRPr lang="en-US" altLang="zh-CN">
              <a:sym typeface="+mn-ea"/>
            </a:endParaRPr>
          </a:p>
          <a:p>
            <a:r>
              <a:rPr lang="en-US" altLang="zh-CN">
                <a:sym typeface="+mn-ea"/>
              </a:rPr>
              <a:t>缺点</a:t>
            </a:r>
            <a:endParaRPr lang="en-US" altLang="zh-CN">
              <a:sym typeface="+mn-ea"/>
            </a:endParaRPr>
          </a:p>
          <a:p>
            <a:r>
              <a:rPr lang="en-US" altLang="zh-CN">
                <a:sym typeface="+mn-ea"/>
              </a:rPr>
              <a:t>看不到明显的业务流程视图</a:t>
            </a:r>
            <a:endParaRPr lang="en-US" altLang="zh-CN">
              <a:sym typeface="+mn-ea"/>
            </a:endParaRPr>
          </a:p>
          <a:p>
            <a:r>
              <a:rPr lang="en-US" altLang="zh-CN">
                <a:sym typeface="+mn-ea"/>
              </a:rPr>
              <a:t>需要额外的工作监控流程，保证其正确进行</a:t>
            </a:r>
            <a:endParaRPr lang="en-US" altLang="zh-CN">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数据库集成</a:t>
            </a:r>
            <a:endParaRPr lang="zh-CN" altLang="en-US"/>
          </a:p>
          <a:p>
            <a:r>
              <a:rPr lang="zh-CN" altLang="en-US"/>
              <a:t>在服务建模和分解单块系统，会介绍如何避免数据库集成。如果已经采用了数据库集成，如何分解</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如何表示数据：</a:t>
            </a:r>
            <a:endParaRPr lang="zh-CN" altLang="en-US"/>
          </a:p>
          <a:p>
            <a:r>
              <a:rPr lang="zh-CN" altLang="en-US"/>
              <a:t>这里数据包括了传递给方法的参数，以及方法执行后的返回值。无论是将参数传递给另外一个进程，还是从另外一个进程中取回执行结果，都涉及到它们应该如何表示。进程内的方法调用，使用程序语言预置的和程序员自定义的数据类型，就很容易解决数据表示问题，远程方法调用则完全可能面临交互双方各自使用不同程序语言的情况；即使只支持一种程序语言的 RPC 协议，在不同硬件指令集、不同操作系统下，同样的数据类型也完全可能有不一样表现细节，譬如数据宽度、字节序的差异等等。有效的做法是将交互双方所涉及的数据转换为某种事先约定好的中立数据流格式来进行传输，将数据流转换回不同语言中对应的数据类型来进行使用，这个过程说起来拗口，但相信大家一定很熟悉，就是序列化与反序列化。每种 RPC 协议都应该要有对应的序列化协议，譬如：</a:t>
            </a:r>
            <a:endParaRPr lang="zh-CN" altLang="en-US"/>
          </a:p>
          <a:p>
            <a:r>
              <a:rPr lang="zh-CN" altLang="en-US"/>
              <a:t>ONC RPC 的External Data Representation （XDR）</a:t>
            </a:r>
            <a:endParaRPr lang="zh-CN" altLang="en-US"/>
          </a:p>
          <a:p>
            <a:r>
              <a:rPr lang="zh-CN" altLang="en-US"/>
              <a:t>CORBA 的Common Data Representation（CDR）</a:t>
            </a:r>
            <a:endParaRPr lang="zh-CN" altLang="en-US"/>
          </a:p>
          <a:p>
            <a:r>
              <a:rPr lang="zh-CN" altLang="en-US"/>
              <a:t>Java RMI 的Java Object Serialization Stream Protocol</a:t>
            </a:r>
            <a:endParaRPr lang="zh-CN" altLang="en-US"/>
          </a:p>
          <a:p>
            <a:r>
              <a:rPr lang="zh-CN" altLang="en-US"/>
              <a:t>gRPC 的Protocol Buffers</a:t>
            </a:r>
            <a:endParaRPr lang="zh-CN" altLang="en-US"/>
          </a:p>
          <a:p>
            <a:r>
              <a:rPr lang="zh-CN" altLang="en-US"/>
              <a:t>Web Service 的XML Serialization</a:t>
            </a:r>
            <a:endParaRPr lang="zh-CN" altLang="en-US"/>
          </a:p>
          <a:p>
            <a:r>
              <a:rPr lang="zh-CN" altLang="en-US"/>
              <a:t>众多轻量级 RPC 支持的JSON Serialization</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r>
              <a:t>比如微服务中大名鼎鼎的康威定律，比如西方的谚语All Technical Decisions Are Political Decisions（所有技术上的决策实际都是政治上的决策，这里的“政治”泛指如何与其他人协作，属于社交活动甚至涉及利益分配，比如合并团队后，原有负责人如何安置？），其实也是考虑到架构的项目管理特征</a:t>
            </a:r>
            <a:r>
              <a:rPr lang="zh-CN"/>
              <a:t>。</a:t>
            </a:r>
            <a:r>
              <a:t>架构设计落地过程会涉及组织机构的调整：康威定律</a:t>
            </a:r>
          </a:p>
          <a:p/>
          <a:p>
            <a:r>
              <a:t>软考架构会站在更高的理论角度</a:t>
            </a:r>
            <a:r>
              <a:rPr lang="zh-CN"/>
              <a:t>：</a:t>
            </a:r>
            <a:endParaRPr lang="zh-CN"/>
          </a:p>
          <a:p>
            <a:r>
              <a:t>企业信息化战略与实施：系统规划-&gt; 系统分析-&gt; 系统设计-&gt;系统实施-&gt;系统验收</a:t>
            </a:r>
          </a:p>
          <a:p>
            <a:r>
              <a:t>这里举例是为了让大家完成角色的转变，我们现在如果是架构师，就应该站在更高层次的角度思考问题</a:t>
            </a:r>
          </a:p>
          <a:p>
            <a:r>
              <a:t>比如苹果公司战略是开发一个IMusic，那么在系统规划阶段，架构师根据企业战略划分出音乐APP子系统、音乐商店子系统、版权子系统等</a:t>
            </a:r>
            <a:r>
              <a:rPr lang="zh-CN"/>
              <a:t>，然后根据系统架构协调资源，调整组织结构等等</a:t>
            </a:r>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整体大纲已经列好了，我这次准备了前三个，根据时间情况，半小时内，能讲多少讲多少。</a:t>
            </a:r>
            <a:endParaRPr lang="zh-CN" altLang="en-US"/>
          </a:p>
          <a:p>
            <a:r>
              <a:rPr lang="zh-CN" altLang="en-US"/>
              <a:t>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分享一下业界对架构师和软件架构的认知，其实这个是一个很大的内容，这里只是稍微提一下。</a:t>
            </a:r>
            <a:endParaRPr lang="zh-CN" altLang="en-US"/>
          </a:p>
          <a:p>
            <a:r>
              <a:rPr lang="zh-CN" altLang="en-US"/>
              <a:t>以及服务架构的演进历史</a:t>
            </a:r>
            <a:endParaRPr lang="zh-CN" altLang="en-US"/>
          </a:p>
          <a:p>
            <a:r>
              <a:rPr lang="en-US" altLang="zh-CN"/>
              <a:t>3.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会说明为什么要分解、分解步骤、数据库如何分解、服务如何分解、单机事务如何分解为分布式事务、分解系统后报表如何处理等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期货：服务网格、大型分布式系统中间件</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但是，同样的头衔在不同行业所需承担的职责是有很大差别的。简单来说就是：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用建筑师的视角做软件会导致一些很糟糕的实践。试图用大量的图表和文档创建出一个完美的方案，而忽略了软件基础性的未知因素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p>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关键是要有一些原则来指导系统的演化，同时要有一些细节来知道如何实现这些原则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1. </a:t>
            </a:r>
            <a:r>
              <a:t>标准（好服务应有的属性）</a:t>
            </a:r>
          </a:p>
          <a:p>
            <a:r>
              <a:t>分布式系统监控需要集中式管理</a:t>
            </a:r>
            <a:r>
              <a:rPr lang="zh-CN"/>
              <a:t>、</a:t>
            </a:r>
            <a:endParaRPr lang="zh-CN"/>
          </a:p>
          <a:p>
            <a:r>
              <a:rPr lang="zh-CN"/>
              <a:t>API 有多种可选的实现方式。从粗的维度包括 HTTP/REST、RPC 等等，细的维度还包括它们各自内部的各自标准。</a:t>
            </a:r>
            <a:r>
              <a:rPr lang="en-US" altLang="zh-CN"/>
              <a:t>API</a:t>
            </a:r>
            <a:r>
              <a:rPr lang="zh-CN"/>
              <a:t>尽量保持在两种以内</a:t>
            </a:r>
            <a:endParaRPr lang="zh-CN"/>
          </a:p>
          <a:p>
            <a:r>
              <a:rPr lang="zh-CN"/>
              <a:t>架构安全性。不能因为一个服务挂掉，导致整个系统崩溃。每个服务都应该在设计时就考虑到依赖的组件崩溃的情况。熔断（circut breaker）、快速失败（fast fail）、每个服务使用自己的连接池，线程池的连接数量、返回码应当遵守一定规则</a:t>
            </a:r>
            <a:endParaRPr lang="zh-CN"/>
          </a:p>
          <a:p>
            <a:endParaRPr lang="zh-CN"/>
          </a:p>
          <a:p>
            <a:pPr algn="just"/>
            <a:r>
              <a:rPr lang="en-US" altLang="zh-CN"/>
              <a:t>2. </a:t>
            </a: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架构师应该更多地关心服务间发生的事情，而不是服务内发生的事情，规范服务交互的技术。服务内部细节应该是团队内部自治（康威定律会提到）</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每个服务可以灵活选择自己的技术栈，但如果综合起来技术栈太过分散庞杂，那成本也会非常高（比如招聘），并且规模很难做大。需要在技术栈选择的灵活性和整体开发运维成本之间取得一个平衡。举例，Netflix 大部分服务都是使用 Cassandra [kəˈsændrə]。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参与写代码的架构师（The coding architect） ：架构师花一部分时间参与到写代码，对项目的推进会比只是画图、开会、code review 要有效得多。</a:t>
            </a:r>
            <a:endParaRPr lang="zh-CN" altLang="en-US">
              <a:solidFill>
                <a:schemeClr val="dk1"/>
              </a:solidFill>
              <a:latin typeface="Arial" panose="020B0604020202020204" pitchFamily="34" charset="0"/>
              <a:ea typeface="汉仪君黑-55W" panose="00020600040101010101" charset="-122"/>
              <a:sym typeface="+mn-ea"/>
            </a:endParaRPr>
          </a:p>
          <a:p>
            <a:endParaRPr lang="en-US" altLang="zh-CN"/>
          </a:p>
          <a:p>
            <a:r>
              <a:rPr lang="en-US" altLang="zh-CN"/>
              <a:t>3. 代码治理</a:t>
            </a:r>
            <a:endParaRPr lang="en-US" altLang="zh-CN"/>
          </a:p>
          <a:p>
            <a:r>
              <a:rPr lang="zh-CN" altLang="en-US"/>
              <a:t>提供</a:t>
            </a:r>
            <a:r>
              <a:rPr lang="en-US" altLang="zh-CN"/>
              <a:t>范例</a:t>
            </a:r>
            <a:r>
              <a:rPr lang="zh-CN" altLang="en-US"/>
              <a:t>：范例应当来自真正运行的代码，如果有好的代码范例可以模仿，那么他们就不会错的很离谱</a:t>
            </a:r>
            <a:endParaRPr lang="zh-CN" altLang="en-US"/>
          </a:p>
          <a:p>
            <a:r>
              <a:rPr lang="zh-CN" altLang="en-US"/>
              <a:t>裁剪服务代码模板：可以将同样的东西统一化，可以库、代码模板或其他形式：</a:t>
            </a:r>
            <a:endParaRPr lang="zh-CN" altLang="en-US"/>
          </a:p>
          <a:p>
            <a:r>
              <a:rPr lang="zh-CN" altLang="en-US"/>
              <a:t>健康检查</a:t>
            </a:r>
            <a:endParaRPr lang="zh-CN" altLang="en-US"/>
          </a:p>
          <a:p>
            <a:r>
              <a:rPr lang="zh-CN" altLang="en-US"/>
              <a:t>HTTP Handler</a:t>
            </a:r>
            <a:endParaRPr lang="zh-CN" altLang="en-US"/>
          </a:p>
          <a:p>
            <a:r>
              <a:rPr lang="zh-CN" altLang="en-US"/>
              <a:t>输出监控信息的方式</a:t>
            </a:r>
            <a:endParaRPr lang="zh-CN" altLang="en-US"/>
          </a:p>
          <a:p>
            <a:r>
              <a:rPr lang="zh-CN" altLang="en-US"/>
              <a:t>熔断器/方式</a:t>
            </a:r>
            <a:endParaRPr lang="zh-CN" altLang="en-US"/>
          </a:p>
          <a:p>
            <a:r>
              <a:rPr lang="zh-CN" altLang="en-US"/>
              <a:t>容错处理</a:t>
            </a:r>
            <a:endParaRPr lang="zh-CN" altLang="en-US"/>
          </a:p>
          <a:p>
            <a:endParaRPr lang="zh-CN" altLang="en-US"/>
          </a:p>
          <a:p>
            <a:r>
              <a:rPr lang="zh-CN" altLang="en-US"/>
              <a:t>但注意不要喧宾夺主，过于庞大的模板和库也是一种灾难。</a:t>
            </a:r>
            <a:endParaRPr lang="zh-CN" altLang="en-US"/>
          </a:p>
          <a:p>
            <a:endParaRPr lang="zh-CN" altLang="en-US"/>
          </a:p>
          <a:p>
            <a:r>
              <a:rPr lang="zh-CN" altLang="en-US"/>
              <a:t>可以集成公共的库，实现服务的标准化（例如都集成Hystrix）</a:t>
            </a:r>
            <a:endParaRPr lang="zh-CN" altLang="en-US"/>
          </a:p>
          <a:p>
            <a:r>
              <a:rPr lang="zh-CN" altLang="en-US"/>
              <a:t>针对每个技术栈剪裁一个服务代码模板</a:t>
            </a:r>
            <a:endParaRPr lang="zh-CN" altLang="en-US"/>
          </a:p>
          <a:p>
            <a:r>
              <a:rPr lang="zh-CN" altLang="en-US"/>
              <a:t>可以把它当作一种在团队中巧妙的限制语言选择的方式</a:t>
            </a:r>
            <a:endParaRPr lang="zh-CN" altLang="en-US"/>
          </a:p>
          <a:p>
            <a:r>
              <a:rPr lang="zh-CN" altLang="en-US"/>
              <a:t>如果强制团队使用，确保其能简化开发人员工作，而不是使其复杂化</a:t>
            </a:r>
            <a:endParaRPr lang="zh-CN" altLang="en-US"/>
          </a:p>
          <a:p>
            <a:r>
              <a:rPr lang="zh-CN" altLang="en-US"/>
              <a:t>应当把服务代码手动复制到各个服务中，微服务可以适当违反DRY。如果简单的做成共享库，就会有过度耦合危险</a:t>
            </a:r>
            <a:endParaRPr lang="zh-CN" altLang="en-US"/>
          </a:p>
          <a:p>
            <a:endParaRPr lang="zh-CN" altLang="en-US"/>
          </a:p>
          <a:p>
            <a:r>
              <a:rPr lang="en-US" altLang="zh-CN"/>
              <a:t>4. </a:t>
            </a:r>
            <a:r>
              <a:rPr lang="zh-CN" altLang="en-US"/>
              <a:t>技术债（Technical Debt）</a:t>
            </a:r>
            <a:endParaRPr lang="zh-CN" altLang="en-US"/>
          </a:p>
          <a:p>
            <a:r>
              <a:rPr lang="zh-CN" altLang="en-US"/>
              <a:t>技术债不一定都是由拙劣的设计导致的：例如，如果后期的发展方向偏离了最初的设计目标，那部分（甚至大部分）系统也会成为技术债。</a:t>
            </a:r>
            <a:endParaRPr lang="zh-CN" altLang="en-US"/>
          </a:p>
          <a:p>
            <a:r>
              <a:rPr lang="zh-CN" altLang="en-US"/>
              <a:t>技术债也并不是一经发现就要投入精力消除：架构师应该从更高的层面审视这个问题，在”立即还债”和”继续忍耐”之间取得一个平衡。</a:t>
            </a:r>
            <a:endParaRPr lang="zh-CN" altLang="en-US"/>
          </a:p>
          <a:p>
            <a:r>
              <a:rPr lang="en-US" altLang="zh-CN"/>
              <a:t>维护一个技术债列表，定期 review</a:t>
            </a:r>
            <a:r>
              <a:rPr lang="zh-CN" altLang="en-US"/>
              <a:t>，例如堡准的优化项</a:t>
            </a:r>
            <a:endParaRPr lang="en-US" altLang="zh-CN"/>
          </a:p>
          <a:p>
            <a:endParaRPr lang="en-US" altLang="zh-CN"/>
          </a:p>
          <a:p>
            <a:r>
              <a:rPr lang="en-US" altLang="zh-CN"/>
              <a:t>5. 例外管理</a:t>
            </a:r>
            <a:endParaRPr lang="en-US" altLang="zh-CN"/>
          </a:p>
          <a:p>
            <a:r>
              <a:rPr lang="en-US" altLang="zh-CN"/>
              <a:t>例如：</a:t>
            </a:r>
            <a:r>
              <a:rPr lang="zh-CN" altLang="en-US"/>
              <a:t>根据原则和实践</a:t>
            </a:r>
            <a:r>
              <a:rPr lang="en-US" altLang="zh-CN"/>
              <a:t>在大多数场景下使用MySql，如果数据</a:t>
            </a:r>
            <a:r>
              <a:rPr lang="zh-CN" altLang="en-US"/>
              <a:t>快速增长</a:t>
            </a:r>
            <a:r>
              <a:rPr lang="en-US" altLang="zh-CN"/>
              <a:t>的场景，可以使用Cassandra</a:t>
            </a:r>
            <a:endParaRPr lang="en-US" altLang="zh-CN"/>
          </a:p>
          <a:p>
            <a:r>
              <a:rPr lang="en-US" altLang="zh-CN"/>
              <a:t>组织高度自治可以使用轻量级的原则；开发人员自由度较小的组织，需要在做好例外管理；</a:t>
            </a:r>
            <a:endParaRPr lang="en-US" altLang="zh-CN"/>
          </a:p>
          <a:p>
            <a:r>
              <a:rPr lang="en-US" altLang="zh-CN"/>
              <a:t>架构师要在标准化和自治之间找到平衡点</a:t>
            </a:r>
            <a:endParaRPr lang="en-US" altLang="zh-CN"/>
          </a:p>
          <a:p>
            <a:r>
              <a:rPr lang="en-US" altLang="zh-CN"/>
              <a:t>如果公司对开发人员限制非常多，那么可能不适合微服务</a:t>
            </a:r>
            <a:endParaRPr lang="en-US" altLang="zh-CN"/>
          </a:p>
          <a:p>
            <a:endParaRPr lang="en-US" altLang="zh-CN"/>
          </a:p>
          <a:p>
            <a:r>
              <a:rPr lang="en-US" altLang="zh-CN"/>
              <a:t>6. 集中治理和领导</a:t>
            </a:r>
            <a:endParaRPr lang="en-US" altLang="zh-CN"/>
          </a:p>
          <a:p>
            <a:r>
              <a:rPr lang="en-US" altLang="zh-CN"/>
              <a:t>治理的定义：确保我们构建的系统符合技术愿景，在需要的时候还应该对愿景进行演化</a:t>
            </a:r>
            <a:endParaRPr lang="en-US" altLang="zh-CN"/>
          </a:p>
          <a:p>
            <a:r>
              <a:rPr lang="en-US" altLang="zh-CN"/>
              <a:t>治理的方式：小组活动，由架构师领导，每个人都参与且对治理负责。</a:t>
            </a:r>
            <a:endParaRPr lang="en-US" altLang="zh-CN"/>
          </a:p>
          <a:p>
            <a:r>
              <a:rPr lang="en-US" altLang="zh-CN"/>
              <a:t>架构师不认同小组的决定时，应当给予小组权力去做决定，否则小组毫无意义。类比教小孩骑自行车，应当让他们跌倒才能学的更快，但他们要驶入大马路时，要及时拉住他们</a:t>
            </a:r>
            <a:endParaRPr lang="en-US" altLang="zh-CN"/>
          </a:p>
          <a:p>
            <a:endParaRPr lang="en-US" altLang="zh-CN"/>
          </a:p>
          <a:p>
            <a:r>
              <a:rPr lang="en-US" altLang="zh-CN"/>
              <a:t>7. 建设团队</a:t>
            </a:r>
            <a:endParaRPr lang="en-US" altLang="zh-CN"/>
          </a:p>
          <a:p>
            <a:r>
              <a:rPr lang="en-US" altLang="zh-CN"/>
              <a:t>在单个服务得到锻炼之后，可以给他们更多的职责，但要防止一个人的负担过重</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139.xml"/><Relationship Id="rId5" Type="http://schemas.openxmlformats.org/officeDocument/2006/relationships/image" Target="../media/image4.png"/><Relationship Id="rId4" Type="http://schemas.openxmlformats.org/officeDocument/2006/relationships/hyperlink" Target="https://www.12factor.net/" TargetMode="External"/><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3.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slideLayout" Target="../slideLayouts/slideLayout2.xml"/><Relationship Id="rId1" Type="http://schemas.openxmlformats.org/officeDocument/2006/relationships/tags" Target="../tags/tag15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hyperlink" Target="The%20Rise%20of%20'Worse%20is%20Better'" TargetMode="External"/><Relationship Id="rId4" Type="http://schemas.openxmlformats.org/officeDocument/2006/relationships/hyperlink" Target="Richard%20P.%20Gabriel" TargetMode="External"/><Relationship Id="rId3" Type="http://schemas.openxmlformats.org/officeDocument/2006/relationships/tags" Target="../tags/tag163.xml"/><Relationship Id="rId2" Type="http://schemas.openxmlformats.org/officeDocument/2006/relationships/tags" Target="../tags/tag162.xml"/><Relationship Id="rId10" Type="http://schemas.openxmlformats.org/officeDocument/2006/relationships/notesSlide" Target="../notesSlides/notesSlide11.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hyperlink" Target="https://developer.ibm.com/technologies/microservices/articles/cl-evolution-microservices-patterns/" TargetMode="External"/><Relationship Id="rId4" Type="http://schemas.openxmlformats.org/officeDocument/2006/relationships/hyperlink" Target="https://en.wikipedia.org/wiki/Kyle_Brown_(computer_scientist)" TargetMode="Externa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12.xml"/><Relationship Id="rId1" Type="http://schemas.openxmlformats.org/officeDocument/2006/relationships/tags" Target="../tags/tag16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84.xml"/><Relationship Id="rId6" Type="http://schemas.openxmlformats.org/officeDocument/2006/relationships/image" Target="../media/image5.png"/><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6.jpeg"/><Relationship Id="rId13" Type="http://schemas.openxmlformats.org/officeDocument/2006/relationships/notesSlide" Target="../notesSlides/notesSlide15.xml"/><Relationship Id="rId12" Type="http://schemas.openxmlformats.org/officeDocument/2006/relationships/slideLayout" Target="../slideLayouts/slideLayout2.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5.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200.xml"/><Relationship Id="rId6" Type="http://schemas.openxmlformats.org/officeDocument/2006/relationships/image" Target="../media/image7.png"/><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tags" Target="../tags/tag206.xml"/><Relationship Id="rId6" Type="http://schemas.openxmlformats.org/officeDocument/2006/relationships/image" Target="../media/image8.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tags" Target="../tags/tag218.xml"/><Relationship Id="rId6" Type="http://schemas.openxmlformats.org/officeDocument/2006/relationships/hyperlink" Target="https://en.wikipedia.org/wiki/Microservices" TargetMode="Externa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tags" Target="../tags/tag224.xml"/><Relationship Id="rId6" Type="http://schemas.openxmlformats.org/officeDocument/2006/relationships/hyperlink" Target="https://martinfowler.com/articles/microservices.html" TargetMode="Externa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236.xml"/><Relationship Id="rId6" Type="http://schemas.openxmlformats.org/officeDocument/2006/relationships/image" Target="../media/image9.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242.xml"/><Relationship Id="rId6" Type="http://schemas.openxmlformats.org/officeDocument/2006/relationships/image" Target="../media/image10.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tags" Target="../tags/tag248.xml"/><Relationship Id="rId6" Type="http://schemas.openxmlformats.org/officeDocument/2006/relationships/hyperlink" Target="https://arxiv.org/abs/1902.03383" TargetMode="Externa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tags" Target="../tags/tag260.xml"/><Relationship Id="rId6" Type="http://schemas.openxmlformats.org/officeDocument/2006/relationships/image" Target="../media/image11.pn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30.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0" Type="http://schemas.openxmlformats.org/officeDocument/2006/relationships/slideLayout" Target="../slideLayouts/slideLayout2.xml"/><Relationship Id="rId1" Type="http://schemas.openxmlformats.org/officeDocument/2006/relationships/tags" Target="../tags/tag261.xml"/></Relationships>
</file>

<file path=ppt/slides/_rels/slide31.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8" Type="http://schemas.openxmlformats.org/officeDocument/2006/relationships/notesSlide" Target="../notesSlides/notesSlide27.xml"/><Relationship Id="rId17" Type="http://schemas.openxmlformats.org/officeDocument/2006/relationships/slideLayout" Target="../slideLayouts/slideLayout2.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32.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0" Type="http://schemas.openxmlformats.org/officeDocument/2006/relationships/notesSlide" Target="../notesSlides/notesSlide28.xml"/><Relationship Id="rId3" Type="http://schemas.openxmlformats.org/officeDocument/2006/relationships/tags" Target="../tags/tag288.xml"/><Relationship Id="rId29" Type="http://schemas.openxmlformats.org/officeDocument/2006/relationships/slideLayout" Target="../slideLayouts/slideLayout2.xml"/><Relationship Id="rId28" Type="http://schemas.openxmlformats.org/officeDocument/2006/relationships/tags" Target="../tags/tag301.xml"/><Relationship Id="rId27" Type="http://schemas.openxmlformats.org/officeDocument/2006/relationships/image" Target="../media/image4.svg"/><Relationship Id="rId26" Type="http://schemas.openxmlformats.org/officeDocument/2006/relationships/image" Target="../media/image19.png"/><Relationship Id="rId25" Type="http://schemas.openxmlformats.org/officeDocument/2006/relationships/image" Target="../media/image3.svg"/><Relationship Id="rId24" Type="http://schemas.openxmlformats.org/officeDocument/2006/relationships/image" Target="../media/image18.png"/><Relationship Id="rId23" Type="http://schemas.openxmlformats.org/officeDocument/2006/relationships/image" Target="../media/image2.svg"/><Relationship Id="rId22" Type="http://schemas.openxmlformats.org/officeDocument/2006/relationships/image" Target="../media/image17.png"/><Relationship Id="rId21" Type="http://schemas.openxmlformats.org/officeDocument/2006/relationships/image" Target="../media/image1.svg"/><Relationship Id="rId20" Type="http://schemas.openxmlformats.org/officeDocument/2006/relationships/image" Target="../media/image16.png"/><Relationship Id="rId2" Type="http://schemas.openxmlformats.org/officeDocument/2006/relationships/tags" Target="../tags/tag287.xml"/><Relationship Id="rId19" Type="http://schemas.openxmlformats.org/officeDocument/2006/relationships/image" Target="../media/image15.jpeg"/><Relationship Id="rId18" Type="http://schemas.openxmlformats.org/officeDocument/2006/relationships/tags" Target="../tags/tag300.xml"/><Relationship Id="rId17" Type="http://schemas.openxmlformats.org/officeDocument/2006/relationships/image" Target="../media/image14.jpeg"/><Relationship Id="rId16" Type="http://schemas.openxmlformats.org/officeDocument/2006/relationships/tags" Target="../tags/tag299.xml"/><Relationship Id="rId15" Type="http://schemas.openxmlformats.org/officeDocument/2006/relationships/image" Target="../media/image13.jpeg"/><Relationship Id="rId14" Type="http://schemas.openxmlformats.org/officeDocument/2006/relationships/tags" Target="../tags/tag298.xml"/><Relationship Id="rId13" Type="http://schemas.openxmlformats.org/officeDocument/2006/relationships/image" Target="../media/image12.jpeg"/><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tags" Target="../tags/tag286.xml"/></Relationships>
</file>

<file path=ppt/slides/_rels/slide33.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image" Target="../media/image20.jpeg"/><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tags" Target="../tags/tag303.xml"/><Relationship Id="rId15" Type="http://schemas.openxmlformats.org/officeDocument/2006/relationships/notesSlide" Target="../notesSlides/notesSlide29.xml"/><Relationship Id="rId14" Type="http://schemas.openxmlformats.org/officeDocument/2006/relationships/slideLayout" Target="../slideLayouts/slideLayout2.xml"/><Relationship Id="rId13" Type="http://schemas.openxmlformats.org/officeDocument/2006/relationships/tags" Target="../tags/tag311.xml"/><Relationship Id="rId12" Type="http://schemas.openxmlformats.org/officeDocument/2006/relationships/image" Target="../media/image22.jpeg"/><Relationship Id="rId11" Type="http://schemas.openxmlformats.org/officeDocument/2006/relationships/image" Target="../media/image21.jpeg"/><Relationship Id="rId10" Type="http://schemas.openxmlformats.org/officeDocument/2006/relationships/tags" Target="../tags/tag310.xml"/><Relationship Id="rId1" Type="http://schemas.openxmlformats.org/officeDocument/2006/relationships/tags" Target="../tags/tag302.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xml"/><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s>
</file>

<file path=ppt/slides/_rels/slide35.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tags" Target="../tags/tag321.xml"/><Relationship Id="rId3" Type="http://schemas.openxmlformats.org/officeDocument/2006/relationships/tags" Target="../tags/tag320.xml"/><Relationship Id="rId27" Type="http://schemas.openxmlformats.org/officeDocument/2006/relationships/notesSlide" Target="../notesSlides/notesSlide31.xml"/><Relationship Id="rId26" Type="http://schemas.openxmlformats.org/officeDocument/2006/relationships/slideLayout" Target="../slideLayouts/slideLayout2.xml"/><Relationship Id="rId25" Type="http://schemas.openxmlformats.org/officeDocument/2006/relationships/tags" Target="../tags/tag334.xml"/><Relationship Id="rId24" Type="http://schemas.openxmlformats.org/officeDocument/2006/relationships/image" Target="../media/image8.svg"/><Relationship Id="rId23" Type="http://schemas.openxmlformats.org/officeDocument/2006/relationships/image" Target="../media/image26.png"/><Relationship Id="rId22" Type="http://schemas.openxmlformats.org/officeDocument/2006/relationships/image" Target="../media/image7.svg"/><Relationship Id="rId21" Type="http://schemas.openxmlformats.org/officeDocument/2006/relationships/image" Target="../media/image25.png"/><Relationship Id="rId20" Type="http://schemas.openxmlformats.org/officeDocument/2006/relationships/image" Target="../media/image6.svg"/><Relationship Id="rId2" Type="http://schemas.openxmlformats.org/officeDocument/2006/relationships/tags" Target="../tags/tag319.xml"/><Relationship Id="rId19" Type="http://schemas.openxmlformats.org/officeDocument/2006/relationships/image" Target="../media/image24.png"/><Relationship Id="rId18" Type="http://schemas.openxmlformats.org/officeDocument/2006/relationships/image" Target="../media/image5.svg"/><Relationship Id="rId17" Type="http://schemas.openxmlformats.org/officeDocument/2006/relationships/image" Target="../media/image23.png"/><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tags" Target="../tags/tag318.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2.x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tags" Target="../tags/tag335.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5.xml"/><Relationship Id="rId7" Type="http://schemas.openxmlformats.org/officeDocument/2006/relationships/hyperlink" Target="https://max.book118.com/html/2017/0611/113636072.shtm" TargetMode="Externa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notesSlide" Target="../notesSlides/notesSlide4.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第一次分布式架构分享</a:t>
            </a:r>
            <a:endPar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368300"/>
          </a:xfrm>
          <a:prstGeom prst="rect">
            <a:avLst/>
          </a:prstGeom>
          <a:noFill/>
        </p:spPr>
        <p:txBody>
          <a:bodyPr wrap="square" rtlCol="0">
            <a:spAutoFit/>
          </a:bodyPr>
          <a:p>
            <a:pPr algn="ctr"/>
            <a:r>
              <a:rPr lang="zh-CN" altLang="en-US">
                <a:solidFill>
                  <a:schemeClr val="dk1"/>
                </a:solidFill>
                <a:latin typeface="Arial" panose="020B0604020202020204" pitchFamily="34" charset="0"/>
                <a:ea typeface="汉仪大黑简" panose="02010600000101010101" charset="-122"/>
              </a:rPr>
              <a:t>Distributed Architecture</a:t>
            </a:r>
            <a:endParaRPr lang="zh-CN" altLang="en-US">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zh-CN" altLang="en-US" sz="1200">
                <a:solidFill>
                  <a:schemeClr val="dk1"/>
                </a:solidFill>
                <a:uFillTx/>
                <a:latin typeface="Arial" panose="020B0604020202020204" pitchFamily="34" charset="0"/>
                <a:ea typeface="汉仪大黑简" panose="02010600000101010101" charset="-122"/>
                <a:sym typeface="+mn-ea"/>
              </a:rPr>
              <a:t>Keep It Simple，Stupid！</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980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7463790" y="6309360"/>
            <a:ext cx="1742440" cy="245110"/>
          </a:xfrm>
          <a:prstGeom prst="rect">
            <a:avLst/>
          </a:prstGeom>
          <a:noFill/>
        </p:spPr>
        <p:txBody>
          <a:bodyPr wrap="none" rtlCol="0" anchor="t">
            <a:spAutoFit/>
          </a:bodyPr>
          <a:p>
            <a:pPr lvl="0" algn="l">
              <a:buClrTx/>
              <a:buSzTx/>
              <a:buFontTx/>
            </a:pPr>
            <a:r>
              <a:rPr lang="zh-CN" altLang="en-US" sz="1000">
                <a:sym typeface="+mn-ea"/>
              </a:rPr>
              <a:t>图片来源于</a:t>
            </a:r>
            <a:r>
              <a:rPr lang="en-US" altLang="zh-CN" sz="1000">
                <a:sym typeface="+mn-ea"/>
              </a:rPr>
              <a:t>HeroKu </a:t>
            </a:r>
            <a:r>
              <a:rPr lang="en-US" altLang="zh-CN" sz="1000">
                <a:sym typeface="+mn-ea"/>
                <a:hlinkClick r:id="rId4" action="ppaction://hlinkfile"/>
              </a:rPr>
              <a:t>12factor</a:t>
            </a: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5"/>
          <a:stretch>
            <a:fillRect/>
          </a:stretch>
        </p:blipFill>
        <p:spPr>
          <a:xfrm>
            <a:off x="6960235" y="1770380"/>
            <a:ext cx="4638675" cy="4333875"/>
          </a:xfrm>
          <a:prstGeom prst="rect">
            <a:avLst/>
          </a:prstGeom>
        </p:spPr>
      </p:pic>
      <p:sp>
        <p:nvSpPr>
          <p:cNvPr id="3" name="文本框 2"/>
          <p:cNvSpPr txBox="1"/>
          <p:nvPr/>
        </p:nvSpPr>
        <p:spPr>
          <a:xfrm>
            <a:off x="191770" y="6390640"/>
            <a:ext cx="6620510" cy="245110"/>
          </a:xfrm>
          <a:prstGeom prst="rect">
            <a:avLst/>
          </a:prstGeom>
          <a:noFill/>
        </p:spPr>
        <p:txBody>
          <a:bodyPr wrap="none" rtlCol="0" anchor="t">
            <a:spAutoFit/>
          </a:bodyPr>
          <a:p>
            <a:pPr lvl="0" algn="l">
              <a:buClrTx/>
              <a:buSzTx/>
              <a:buFontTx/>
            </a:pPr>
            <a:r>
              <a:rPr lang="zh-CN" altLang="en-US" sz="1000">
                <a:sym typeface="+mn-ea"/>
              </a:rPr>
              <a:t>图片来源于：Building Microservices : Designing Fine-Grained Systems  </a:t>
            </a:r>
            <a:r>
              <a:rPr lang="en-US" altLang="zh-CN" sz="1000">
                <a:sym typeface="+mn-ea"/>
              </a:rPr>
              <a:t>--Sam Newman / O'Reilly Media / 2014-12</a:t>
            </a:r>
            <a:endParaRPr lang="en-US" altLang="zh-CN" sz="1000">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448"/>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lumMod val="95000"/>
                      <a:lumOff val="5000"/>
                    </a:schemeClr>
                  </a:solidFill>
                  <a:latin typeface="Arial" panose="020B0604020202020204" pitchFamily="34" charset="0"/>
                  <a:ea typeface="汉仪君黑-55W" panose="00020600040101010101" charset="-122"/>
                  <a:sym typeface="+mn-ea"/>
                </a:rPr>
                <a:t>好服务的属性</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代码治理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如何处理技术债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例外管理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建设团队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集中治理和领导</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架构师的其他实践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3"/>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4"/>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24205" y="2221230"/>
            <a:ext cx="9471660" cy="3138170"/>
          </a:xfrm>
          <a:prstGeom prst="rect">
            <a:avLst/>
          </a:prstGeom>
          <a:noFill/>
        </p:spPr>
        <p:txBody>
          <a:bodyPr wrap="square" rtlCol="0">
            <a:spAutoFit/>
          </a:bodyPr>
          <a:p>
            <a:pPr algn="l"/>
            <a:r>
              <a:rPr lang="zh-CN" altLang="en-US"/>
              <a:t>演进式架构师的核心职责：</a:t>
            </a:r>
            <a:endParaRPr lang="zh-CN" altLang="en-US"/>
          </a:p>
          <a:p>
            <a:pPr algn="l"/>
            <a:endParaRPr lang="zh-CN" altLang="en-US"/>
          </a:p>
          <a:p>
            <a:pPr marL="285750" indent="-285750" algn="l">
              <a:buFont typeface="Wingdings" panose="05000000000000000000" charset="0"/>
              <a:buChar char="l"/>
            </a:pPr>
            <a:r>
              <a:rPr lang="zh-CN" altLang="en-US"/>
              <a:t>技术愿景（Vision）：对系统有清晰的技术愿景，并且与团队充分沟通，系统满足客户和公司的需求</a:t>
            </a:r>
            <a:endParaRPr lang="zh-CN" altLang="en-US"/>
          </a:p>
          <a:p>
            <a:pPr marL="285750" indent="-285750" algn="l">
              <a:buFont typeface="Wingdings" panose="05000000000000000000" charset="0"/>
              <a:buChar char="l"/>
            </a:pPr>
            <a:r>
              <a:rPr lang="zh-CN" altLang="en-US"/>
              <a:t>深入实际（Empathy，理解）：理解你的决定对客户和同事产生的影响</a:t>
            </a:r>
            <a:endParaRPr lang="zh-CN" altLang="en-US"/>
          </a:p>
          <a:p>
            <a:pPr marL="285750" indent="-285750" algn="l">
              <a:buFont typeface="Wingdings" panose="05000000000000000000" charset="0"/>
              <a:buChar char="l"/>
            </a:pPr>
            <a:r>
              <a:rPr lang="zh-CN" altLang="en-US"/>
              <a:t>团结合作（Collaboration）：与同事紧密合作来定义、优化和执行技术愿景</a:t>
            </a:r>
            <a:endParaRPr lang="zh-CN" altLang="en-US"/>
          </a:p>
          <a:p>
            <a:pPr marL="285750" indent="-285750" algn="l">
              <a:buFont typeface="Wingdings" panose="05000000000000000000" charset="0"/>
              <a:buChar char="l"/>
            </a:pPr>
            <a:r>
              <a:rPr lang="zh-CN" altLang="en-US"/>
              <a:t>拥抱变化（Adaptability，自适应性）：技术愿景能随着客户需求的变化而变化</a:t>
            </a:r>
            <a:endParaRPr lang="zh-CN" altLang="en-US"/>
          </a:p>
          <a:p>
            <a:pPr marL="285750" indent="-285750" algn="l">
              <a:buFont typeface="Wingdings" panose="05000000000000000000" charset="0"/>
              <a:buChar char="l"/>
            </a:pPr>
            <a:r>
              <a:rPr lang="zh-CN" altLang="en-US"/>
              <a:t>服务自治（Autonomy，自治性）：在标准化和允许团队自治之间取得平衡</a:t>
            </a:r>
            <a:endParaRPr lang="zh-CN" altLang="en-US"/>
          </a:p>
          <a:p>
            <a:pPr marL="285750" indent="-285750" algn="l">
              <a:buFont typeface="Wingdings" panose="05000000000000000000" charset="0"/>
              <a:buChar char="l"/>
            </a:pPr>
            <a:r>
              <a:rPr lang="zh-CN" altLang="en-US"/>
              <a:t>落地把控（Governance）：确保系统是按照技术愿景实现的</a:t>
            </a:r>
            <a:endParaRPr lang="zh-CN" altLang="en-US"/>
          </a:p>
          <a:p>
            <a:pPr indent="0" algn="l">
              <a:buFont typeface="Wingdings" panose="05000000000000000000" charset="0"/>
              <a:buNone/>
            </a:pPr>
            <a:endParaRPr lang="zh-CN" altLang="en-US"/>
          </a:p>
          <a:p>
            <a:pPr indent="0" algn="l">
              <a:buFont typeface="Wingdings" panose="05000000000000000000" charset="0"/>
              <a:buNone/>
            </a:pPr>
            <a:r>
              <a:rPr lang="zh-CN" altLang="en-US"/>
              <a:t>这是一个长期的寻求平衡的过程，需要经验的不断积累。</a:t>
            </a:r>
            <a:endParaRPr lang="zh-CN" altLang="en-US"/>
          </a:p>
        </p:txBody>
      </p:sp>
      <p:sp>
        <p:nvSpPr>
          <p:cNvPr id="2" name="文本框 1"/>
          <p:cNvSpPr txBox="1"/>
          <p:nvPr>
            <p:custDataLst>
              <p:tags r:id="rId5"/>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服务架构演进史</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8"/>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UNIX 的分布式设计哲学</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Simplicity of both the interface and the implementation are more important than any other attributes of the system — including correctness, consistency, and completeness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保持接口与实现的简单性，比系统的任何其他属性，包括准确性、一致性和完整性，都来得更加重要。</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Richard P. Gabriel</a:t>
              </a:r>
              <a:r>
                <a:rPr lang="zh-CN" altLang="en-US">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The Rise of 'Worse is Better'</a:t>
              </a:r>
              <a:r>
                <a:rPr lang="zh-CN" altLang="en-US">
                  <a:solidFill>
                    <a:schemeClr val="dk1"/>
                  </a:solidFill>
                  <a:latin typeface="Arial" panose="020B0604020202020204" pitchFamily="34" charset="0"/>
                  <a:ea typeface="汉仪君黑-55W" panose="00020600040101010101" charset="-122"/>
                  <a:sym typeface="+mn-ea"/>
                </a:rPr>
                <a:t>，1991</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原始分布式时代的教训</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Just because something can be distributed doesn’t mean it should be distributed. Trying to make a distributed call act like a local call always ends in tears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某个功能能够进行分布式，并不意味着它就应该进行分布式，强行追求透明的分布式操作，只会自寻苦果</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Kyle Brown</a:t>
              </a:r>
              <a:r>
                <a:rPr lang="zh-CN" altLang="en-US">
                  <a:solidFill>
                    <a:schemeClr val="dk1"/>
                  </a:solidFill>
                  <a:latin typeface="Arial" panose="020B0604020202020204" pitchFamily="34" charset="0"/>
                  <a:ea typeface="汉仪君黑-55W" panose="00020600040101010101" charset="-122"/>
                  <a:sym typeface="+mn-ea"/>
                </a:rPr>
                <a:t>，IBM Fellow，</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Beyond Buzzwords: A Brief History of Microservices Patterns</a:t>
              </a:r>
              <a:r>
                <a:rPr lang="zh-CN" altLang="en-US">
                  <a:solidFill>
                    <a:schemeClr val="dk1"/>
                  </a:solidFill>
                  <a:latin typeface="Arial" panose="020B0604020202020204" pitchFamily="34" charset="0"/>
                  <a:ea typeface="汉仪君黑-55W" panose="00020600040101010101" charset="-122"/>
                  <a:sym typeface="+mn-ea"/>
                </a:rPr>
                <a:t>，2016</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742"/>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Monolithic Application</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 means composed all in one piece. The Monolithic application describes a single-tiered software application in which different components combined into a single program from a single platform.</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单体意味着自包含。单体应用描述了一种由同一技术平台的不同组件构成的单层软件。</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Monolithic Application，Wikipedia</a:t>
              </a: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623570" y="1845310"/>
            <a:ext cx="6096000" cy="4191000"/>
          </a:xfrm>
          <a:prstGeom prst="rect">
            <a:avLst/>
          </a:prstGeom>
        </p:spPr>
      </p:pic>
      <p:sp>
        <p:nvSpPr>
          <p:cNvPr id="3" name="文本框 2"/>
          <p:cNvSpPr txBox="1"/>
          <p:nvPr/>
        </p:nvSpPr>
        <p:spPr>
          <a:xfrm>
            <a:off x="6816090"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
        <p:nvSpPr>
          <p:cNvPr id="4" name="文本框 3"/>
          <p:cNvSpPr txBox="1"/>
          <p:nvPr/>
        </p:nvSpPr>
        <p:spPr>
          <a:xfrm>
            <a:off x="6887845" y="1917065"/>
            <a:ext cx="3258185" cy="4061460"/>
          </a:xfrm>
          <a:prstGeom prst="rect">
            <a:avLst/>
          </a:prstGeom>
          <a:noFill/>
        </p:spPr>
        <p:txBody>
          <a:bodyPr wrap="square" rtlCol="0">
            <a:spAutoFit/>
          </a:bodyPr>
          <a:p>
            <a:r>
              <a:rPr lang="zh-CN" altLang="en-US" sz="1600"/>
              <a:t>实际生产环境里没有哪个大型的现代信息系统是完全不分层的</a:t>
            </a:r>
            <a:endParaRPr lang="zh-CN" altLang="en-US" sz="1600"/>
          </a:p>
          <a:p>
            <a:endParaRPr lang="zh-CN" altLang="en-US" sz="1600"/>
          </a:p>
          <a:p>
            <a:r>
              <a:rPr lang="zh-CN" altLang="en-US" sz="1600"/>
              <a:t>从这点看，单体系统：</a:t>
            </a:r>
            <a:endParaRPr lang="zh-CN" altLang="en-US" sz="1600"/>
          </a:p>
          <a:p>
            <a:pPr marL="285750" indent="-285750">
              <a:buFont typeface="Wingdings" panose="05000000000000000000" charset="0"/>
              <a:buChar char="l"/>
            </a:pPr>
            <a:r>
              <a:rPr lang="zh-CN" altLang="en-US" sz="1600"/>
              <a:t>可拆分</a:t>
            </a:r>
            <a:endParaRPr lang="zh-CN" altLang="en-US" sz="1600"/>
          </a:p>
          <a:p>
            <a:pPr marL="285750" indent="-285750">
              <a:buFont typeface="Wingdings" panose="05000000000000000000" charset="0"/>
              <a:buChar char="l"/>
            </a:pPr>
            <a:r>
              <a:rPr lang="zh-CN" altLang="en-US" sz="1600"/>
              <a:t>可横向扩展</a:t>
            </a:r>
            <a:endParaRPr lang="zh-CN" altLang="en-US" sz="1600"/>
          </a:p>
          <a:p>
            <a:pPr marL="285750" indent="-285750">
              <a:buFont typeface="Wingdings" panose="05000000000000000000" charset="0"/>
              <a:buChar char="l"/>
            </a:pPr>
            <a:r>
              <a:rPr lang="zh-CN" altLang="en-US" sz="1600"/>
              <a:t>用以开发、部署、测试</a:t>
            </a:r>
            <a:endParaRPr lang="zh-CN" altLang="en-US" sz="1600"/>
          </a:p>
          <a:p>
            <a:pPr marL="285750" indent="-285750">
              <a:buFont typeface="Wingdings" panose="05000000000000000000" charset="0"/>
              <a:buChar char="l"/>
            </a:pPr>
            <a:endParaRPr lang="zh-CN" altLang="en-US" sz="1600"/>
          </a:p>
          <a:p>
            <a:pPr indent="0">
              <a:buFont typeface="Wingdings" panose="05000000000000000000" charset="0"/>
              <a:buNone/>
            </a:pPr>
            <a:r>
              <a:rPr lang="zh-CN" altLang="en-US" sz="1600"/>
              <a:t>但在</a:t>
            </a:r>
            <a:r>
              <a:rPr lang="zh-CN" altLang="en-US" b="1"/>
              <a:t>大型</a:t>
            </a:r>
            <a:r>
              <a:rPr lang="zh-CN" altLang="en-US" sz="1600"/>
              <a:t>系统中的缺点：</a:t>
            </a:r>
            <a:endParaRPr lang="zh-CN" altLang="en-US" sz="1600"/>
          </a:p>
          <a:p>
            <a:pPr marL="285750" indent="-285750">
              <a:buFont typeface="Wingdings" panose="05000000000000000000" charset="0"/>
              <a:buChar char="l"/>
            </a:pPr>
            <a:r>
              <a:rPr lang="zh-CN" altLang="en-US" sz="1600"/>
              <a:t>无法选择异构技术</a:t>
            </a:r>
            <a:endParaRPr lang="zh-CN" altLang="en-US" sz="1600"/>
          </a:p>
          <a:p>
            <a:pPr marL="285750" indent="-285750">
              <a:buFont typeface="Wingdings" panose="05000000000000000000" charset="0"/>
              <a:buChar char="l"/>
            </a:pPr>
            <a:r>
              <a:rPr lang="zh-CN" altLang="en-US" sz="1600"/>
              <a:t>隔离能力的缺失，无法阻断错误传播</a:t>
            </a:r>
            <a:endParaRPr lang="zh-CN" altLang="en-US" sz="1600"/>
          </a:p>
          <a:p>
            <a:pPr marL="285750" indent="-285750">
              <a:buFont typeface="Wingdings" panose="05000000000000000000" charset="0"/>
              <a:buChar char="l"/>
            </a:pPr>
            <a:r>
              <a:rPr lang="zh-CN" altLang="en-US" sz="1600"/>
              <a:t>程序需要修改的时候，其部署的成本、技术升级的迁移成本都会变得更为昂贵</a:t>
            </a:r>
            <a:endParaRPr lang="zh-CN" altLang="en-US" sz="1600"/>
          </a:p>
          <a:p>
            <a:pPr indent="0">
              <a:buFont typeface="Wingdings" panose="05000000000000000000" charset="0"/>
              <a:buNone/>
            </a:pPr>
            <a:endParaRPr lang="zh-CN" altLang="en-US" sz="16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2685" y="1998"/>
              <a:ext cx="8725" cy="628"/>
            </a:xfrm>
            <a:prstGeom prst="rect">
              <a:avLst/>
            </a:prstGeom>
            <a:noFill/>
          </p:spPr>
          <p:txBody>
            <a:bodyPr wrap="square" rtlCol="0">
              <a:spAutoFit/>
            </a:bodyPr>
            <a:p>
              <a:r>
                <a:rPr lang="zh-CN" sz="2000" b="1">
                  <a:solidFill>
                    <a:schemeClr val="bg1"/>
                  </a:solidFill>
                  <a:sym typeface="+mn-ea"/>
                </a:rPr>
                <a:t>烟囱式架构</a:t>
              </a:r>
              <a:endParaRPr lang="zh-CN" altLang="en-US" sz="2000" b="1">
                <a:solidFill>
                  <a:schemeClr val="bg1"/>
                </a:solidFill>
                <a:latin typeface="Arial" panose="020B0604020202020204" pitchFamily="34" charset="0"/>
                <a:ea typeface="汉仪君黑-55W" panose="00020600040101010101" charset="-122"/>
                <a:sym typeface="+mn-ea"/>
              </a:endParaRPr>
            </a:p>
          </p:txBody>
        </p:sp>
        <p:sp>
          <p:nvSpPr>
            <p:cNvPr id="8" name="文本框 7"/>
            <p:cNvSpPr txBox="1"/>
            <p:nvPr>
              <p:custDataLst>
                <p:tags r:id="rId4"/>
              </p:custDataLst>
            </p:nvPr>
          </p:nvSpPr>
          <p:spPr>
            <a:xfrm>
              <a:off x="2571" y="2889"/>
              <a:ext cx="11141" cy="580"/>
            </a:xfrm>
            <a:prstGeom prst="rect">
              <a:avLst/>
            </a:prstGeom>
            <a:noFill/>
          </p:spPr>
          <p:txBody>
            <a:bodyPr wrap="square" rtlCol="0">
              <a:spAutoFit/>
            </a:bodyPr>
            <a:p>
              <a:r>
                <a:rPr lang="zh-CN" b="1">
                  <a:sym typeface="+mn-ea"/>
                </a:rPr>
                <a:t>Information Silo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2709" y="4292"/>
              <a:ext cx="2332" cy="628"/>
            </a:xfrm>
            <a:prstGeom prst="rect">
              <a:avLst/>
            </a:prstGeom>
            <a:noFill/>
          </p:spPr>
          <p:txBody>
            <a:bodyPr wrap="square" rtlCol="0">
              <a:spAutoFit/>
            </a:bodyPr>
            <a:p>
              <a:pPr algn="l">
                <a:buClrTx/>
                <a:buSzTx/>
                <a:buFontTx/>
              </a:pPr>
              <a:r>
                <a:rPr lang="zh-CN" sz="2000" b="1">
                  <a:solidFill>
                    <a:schemeClr val="bg1"/>
                  </a:solidFill>
                  <a:sym typeface="+mn-ea"/>
                </a:rPr>
                <a:t>微内核架构</a:t>
              </a:r>
              <a:endParaRPr lang="zh-CN" sz="2000" b="1">
                <a:solidFill>
                  <a:schemeClr val="bg1"/>
                </a:solidFill>
              </a:endParaRPr>
            </a:p>
          </p:txBody>
        </p:sp>
        <p:sp>
          <p:nvSpPr>
            <p:cNvPr id="2" name="文本框 1"/>
            <p:cNvSpPr txBox="1"/>
            <p:nvPr>
              <p:custDataLst>
                <p:tags r:id="rId6"/>
              </p:custDataLst>
            </p:nvPr>
          </p:nvSpPr>
          <p:spPr>
            <a:xfrm>
              <a:off x="2571" y="5046"/>
              <a:ext cx="10702" cy="1016"/>
            </a:xfrm>
            <a:prstGeom prst="rect">
              <a:avLst/>
            </a:prstGeom>
            <a:noFill/>
          </p:spPr>
          <p:txBody>
            <a:bodyPr wrap="square" rtlCol="0">
              <a:spAutoFit/>
            </a:bodyPr>
            <a:p>
              <a:r>
                <a:rPr lang="zh-CN" b="1">
                  <a:sym typeface="+mn-ea"/>
                </a:rPr>
                <a:t>Microkernel Architecture</a:t>
              </a:r>
              <a:endParaRPr lang="zh-CN" b="1">
                <a:sym typeface="+mn-ea"/>
              </a:endParaRPr>
            </a:p>
            <a:p>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2571" y="6420"/>
              <a:ext cx="2845" cy="628"/>
            </a:xfrm>
            <a:prstGeom prst="rect">
              <a:avLst/>
            </a:prstGeom>
            <a:noFill/>
          </p:spPr>
          <p:txBody>
            <a:bodyPr wrap="square" rtlCol="0">
              <a:spAutoFit/>
            </a:bodyPr>
            <a:p>
              <a:pPr algn="l">
                <a:buClrTx/>
                <a:buSzTx/>
                <a:buFontTx/>
              </a:pPr>
              <a:r>
                <a:rPr lang="zh-CN" sz="2000" b="1">
                  <a:solidFill>
                    <a:schemeClr val="bg1"/>
                  </a:solidFill>
                  <a:sym typeface="+mn-ea"/>
                </a:rPr>
                <a:t>事件驱动架构</a:t>
              </a:r>
              <a:endParaRPr lang="zh-CN" sz="2000" b="1">
                <a:solidFill>
                  <a:schemeClr val="bg1"/>
                </a:solidFill>
              </a:endParaRPr>
            </a:p>
          </p:txBody>
        </p:sp>
        <p:sp>
          <p:nvSpPr>
            <p:cNvPr id="10" name="文本框 9"/>
            <p:cNvSpPr txBox="1"/>
            <p:nvPr>
              <p:custDataLst>
                <p:tags r:id="rId8"/>
              </p:custDataLst>
            </p:nvPr>
          </p:nvSpPr>
          <p:spPr>
            <a:xfrm>
              <a:off x="2571" y="7194"/>
              <a:ext cx="10953" cy="580"/>
            </a:xfrm>
            <a:prstGeom prst="rect">
              <a:avLst/>
            </a:prstGeom>
            <a:noFill/>
          </p:spPr>
          <p:txBody>
            <a:bodyPr wrap="square" rtlCol="0">
              <a:spAutoFit/>
            </a:bodyPr>
            <a:p>
              <a:r>
                <a:rPr lang="zh-CN" b="1">
                  <a:sym typeface="+mn-ea"/>
                </a:rPr>
                <a:t>Event-Driven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9"/>
            </p:custDataLst>
          </p:nvPr>
        </p:nvSpPr>
        <p:spPr>
          <a:xfrm>
            <a:off x="5150803" y="5732780"/>
            <a:ext cx="1678940" cy="521970"/>
          </a:xfrm>
          <a:prstGeom prst="rect">
            <a:avLst/>
          </a:prstGeom>
          <a:noFill/>
          <a:effectLst/>
        </p:spPr>
        <p:txBody>
          <a:bodyPr wrap="square" rtlCol="0">
            <a:spAutoFit/>
          </a:bodyPr>
          <a:p>
            <a:r>
              <a:rPr lang="en-US" altLang="zh-CN" sz="2800" b="1">
                <a:solidFill>
                  <a:schemeClr val="dk1">
                    <a:lumMod val="85000"/>
                    <a:lumOff val="15000"/>
                  </a:schemeClr>
                </a:solidFill>
                <a:latin typeface="Arial" panose="020B0604020202020204" pitchFamily="34" charset="0"/>
                <a:ea typeface="汉仪君黑-55W" panose="00020600040101010101" charset="-122"/>
                <a:sym typeface="+mn-ea"/>
              </a:rPr>
              <a:t>SOA</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时代</a:t>
            </a:r>
            <a:endParaRPr lang="en-US" altLang="zh-CN" sz="2800" b="1">
              <a:solidFill>
                <a:schemeClr val="dk1">
                  <a:lumMod val="85000"/>
                  <a:lumOff val="15000"/>
                </a:schemeClr>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10"/>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4" name="文本框 3"/>
          <p:cNvSpPr txBox="1"/>
          <p:nvPr/>
        </p:nvSpPr>
        <p:spPr>
          <a:xfrm>
            <a:off x="-45085" y="1341120"/>
            <a:ext cx="2722880" cy="398780"/>
          </a:xfrm>
          <a:prstGeom prst="rect">
            <a:avLst/>
          </a:prstGeom>
          <a:noFill/>
        </p:spPr>
        <p:txBody>
          <a:bodyPr wrap="none" rtlCol="0" anchor="t">
            <a:spAutoFit/>
          </a:bodyPr>
          <a:p>
            <a:r>
              <a:rPr lang="zh-CN" sz="2000" b="1">
                <a:solidFill>
                  <a:srgbClr val="5C7997"/>
                </a:solidFill>
                <a:sym typeface="+mn-ea"/>
              </a:rPr>
              <a:t>服务拆分方法的探索：</a:t>
            </a:r>
            <a:endParaRPr lang="zh-CN" altLang="en-US" sz="2000" b="1">
              <a:solidFill>
                <a:srgbClr val="5C7997"/>
              </a:solidFill>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772795" y="1988820"/>
            <a:ext cx="9237345" cy="583565"/>
          </a:xfrm>
          <a:prstGeom prst="rect">
            <a:avLst/>
          </a:prstGeom>
          <a:noFill/>
        </p:spPr>
        <p:txBody>
          <a:bodyPr wrap="square" rtlCol="0">
            <a:spAutoFit/>
          </a:bodyPr>
          <a:p>
            <a:pPr algn="l"/>
            <a:r>
              <a:rPr lang="zh-CN" altLang="en-US" b="1"/>
              <a:t>微内核架构（Microkernel Architecture）</a:t>
            </a:r>
            <a:endParaRPr lang="zh-CN" altLang="en-US" b="1"/>
          </a:p>
          <a:p>
            <a:pPr algn="l"/>
            <a:endParaRPr lang="zh-CN" altLang="en-US" sz="1400" b="1"/>
          </a:p>
        </p:txBody>
      </p:sp>
      <p:pic>
        <p:nvPicPr>
          <p:cNvPr id="2" name="图片 1"/>
          <p:cNvPicPr>
            <a:picLocks noChangeAspect="1"/>
          </p:cNvPicPr>
          <p:nvPr/>
        </p:nvPicPr>
        <p:blipFill>
          <a:blip r:embed="rId6"/>
          <a:stretch>
            <a:fillRect/>
          </a:stretch>
        </p:blipFill>
        <p:spPr>
          <a:xfrm>
            <a:off x="695960" y="2572385"/>
            <a:ext cx="4448175" cy="2981325"/>
          </a:xfrm>
          <a:prstGeom prst="rect">
            <a:avLst/>
          </a:prstGeom>
        </p:spPr>
      </p:pic>
      <p:sp>
        <p:nvSpPr>
          <p:cNvPr id="4" name="文本框 3"/>
          <p:cNvSpPr txBox="1"/>
          <p:nvPr/>
        </p:nvSpPr>
        <p:spPr>
          <a:xfrm>
            <a:off x="5365115" y="2572385"/>
            <a:ext cx="4719320" cy="1753235"/>
          </a:xfrm>
          <a:prstGeom prst="rect">
            <a:avLst/>
          </a:prstGeom>
          <a:noFill/>
        </p:spPr>
        <p:txBody>
          <a:bodyPr wrap="square" rtlCol="0" anchor="t">
            <a:spAutoFit/>
          </a:bodyPr>
          <a:p>
            <a:pPr algn="l"/>
            <a:r>
              <a:rPr lang="zh-CN" altLang="en-US">
                <a:sym typeface="+mn-ea"/>
              </a:rPr>
              <a:t>也被称为</a:t>
            </a:r>
            <a:r>
              <a:rPr lang="zh-CN" altLang="en-US" b="1">
                <a:sym typeface="+mn-ea"/>
              </a:rPr>
              <a:t>插件式架构</a:t>
            </a:r>
            <a:r>
              <a:rPr lang="zh-CN" altLang="en-US">
                <a:sym typeface="+mn-ea"/>
              </a:rPr>
              <a:t>（Plug-in Architecture）。将共享组织、权限等主数据、公共服务、资源形成为一个被所有业务系统共同依赖的</a:t>
            </a:r>
            <a:r>
              <a:rPr lang="zh-CN" altLang="en-US" b="1">
                <a:sym typeface="+mn-ea"/>
              </a:rPr>
              <a:t>核心（Kernel，也称为 Core System）</a:t>
            </a:r>
            <a:r>
              <a:rPr lang="zh-CN" altLang="en-US">
                <a:sym typeface="+mn-ea"/>
              </a:rPr>
              <a:t>，业务系统以</a:t>
            </a:r>
            <a:r>
              <a:rPr lang="zh-CN" altLang="en-US" b="1">
                <a:sym typeface="+mn-ea"/>
              </a:rPr>
              <a:t>插件模块（Plug-in Modules）</a:t>
            </a:r>
            <a:r>
              <a:rPr lang="zh-CN" altLang="en-US">
                <a:sym typeface="+mn-ea"/>
              </a:rPr>
              <a:t>的形式存在</a:t>
            </a:r>
            <a:endParaRPr lang="zh-CN" altLang="en-US"/>
          </a:p>
        </p:txBody>
      </p:sp>
      <p:sp>
        <p:nvSpPr>
          <p:cNvPr id="11" name="文本框 10"/>
          <p:cNvSpPr txBox="1"/>
          <p:nvPr/>
        </p:nvSpPr>
        <p:spPr>
          <a:xfrm>
            <a:off x="6456045"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服务架构演进史</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68300"/>
          </a:xfrm>
          <a:prstGeom prst="rect">
            <a:avLst/>
          </a:prstGeom>
          <a:noFill/>
        </p:spPr>
        <p:txBody>
          <a:bodyPr wrap="square" rtlCol="0">
            <a:spAutoFit/>
          </a:bodyPr>
          <a:p>
            <a:pPr algn="l"/>
            <a:r>
              <a:rPr lang="zh-CN" altLang="en-US" b="1"/>
              <a:t>事件驱动架构（Event-Driven Architecture）</a:t>
            </a:r>
            <a:endParaRPr lang="zh-CN" altLang="en-US" b="1"/>
          </a:p>
        </p:txBody>
      </p:sp>
      <p:sp>
        <p:nvSpPr>
          <p:cNvPr id="4" name="文本框 3"/>
          <p:cNvSpPr txBox="1"/>
          <p:nvPr/>
        </p:nvSpPr>
        <p:spPr>
          <a:xfrm>
            <a:off x="502285" y="2561590"/>
            <a:ext cx="4702810" cy="2861310"/>
          </a:xfrm>
          <a:prstGeom prst="rect">
            <a:avLst/>
          </a:prstGeom>
          <a:noFill/>
        </p:spPr>
        <p:txBody>
          <a:bodyPr wrap="square" rtlCol="0" anchor="t">
            <a:spAutoFit/>
          </a:bodyPr>
          <a:p>
            <a:pPr algn="l"/>
            <a:r>
              <a:rPr lang="zh-CN" altLang="en-US">
                <a:sym typeface="+mn-ea"/>
              </a:rPr>
              <a:t>在子系统之间建立一套事件队列管道（Event Queues），来自系统外部的消息将以事件的形式发送至管道中，各个子系统从管道里获取自己感兴趣、能够处理的事件消息，也可以为事件新增或者修改其中的附加信息，甚至可以自己发布一些新的事件到管道队列中去，如此，每一个消息的处理者都是独立的，高度解耦的，但又能与其他处理者（如果存在该消息处理者的话）通过事件管道进行互动</a:t>
            </a:r>
            <a:endParaRPr lang="zh-CN" altLang="en-US">
              <a:sym typeface="+mn-ea"/>
            </a:endParaRPr>
          </a:p>
        </p:txBody>
      </p:sp>
      <p:pic>
        <p:nvPicPr>
          <p:cNvPr id="3" name="图片 2"/>
          <p:cNvPicPr>
            <a:picLocks noChangeAspect="1"/>
          </p:cNvPicPr>
          <p:nvPr/>
        </p:nvPicPr>
        <p:blipFill>
          <a:blip r:embed="rId6"/>
          <a:stretch>
            <a:fillRect/>
          </a:stretch>
        </p:blipFill>
        <p:spPr>
          <a:xfrm>
            <a:off x="5304155" y="1701165"/>
            <a:ext cx="6581775" cy="4410075"/>
          </a:xfrm>
          <a:prstGeom prst="rect">
            <a:avLst/>
          </a:prstGeom>
        </p:spPr>
      </p:pic>
      <p:sp>
        <p:nvSpPr>
          <p:cNvPr id="11" name="文本框 10"/>
          <p:cNvSpPr txBox="1"/>
          <p:nvPr/>
        </p:nvSpPr>
        <p:spPr>
          <a:xfrm>
            <a:off x="7608570" y="630872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2861310"/>
          </a:xfrm>
          <a:prstGeom prst="rect">
            <a:avLst/>
          </a:prstGeom>
          <a:noFill/>
        </p:spPr>
        <p:txBody>
          <a:bodyPr wrap="square" rtlCol="0">
            <a:spAutoFit/>
          </a:bodyPr>
          <a:p>
            <a:pPr algn="l"/>
            <a:r>
              <a:rPr lang="zh-CN" altLang="en-US" b="1"/>
              <a:t>SOA 架构（Service-Oriented Architecture）</a:t>
            </a:r>
            <a:endParaRPr lang="zh-CN" altLang="en-US" b="1"/>
          </a:p>
          <a:p>
            <a:pPr algn="l"/>
            <a:endParaRPr lang="zh-CN" altLang="en-US" b="1"/>
          </a:p>
          <a:p>
            <a:pPr algn="l"/>
            <a:r>
              <a:rPr lang="zh-CN" altLang="en-US"/>
              <a:t>面向服务的架构是一次具体地、系统性地成功解决分布式服务主要问题的架构模式。</a:t>
            </a:r>
            <a:endParaRPr lang="zh-CN" altLang="en-US"/>
          </a:p>
          <a:p>
            <a:pPr algn="l"/>
            <a:endParaRPr lang="zh-CN" altLang="en-US"/>
          </a:p>
          <a:p>
            <a:pPr algn="l"/>
            <a:endParaRPr lang="zh-CN" altLang="en-US"/>
          </a:p>
          <a:p>
            <a:pPr algn="l"/>
            <a:r>
              <a:rPr lang="en-US" altLang="zh-CN">
                <a:sym typeface="+mn-ea"/>
              </a:rPr>
              <a:t>软件架构来到 SOA 时代，许多概念、思想都已经能在今天微服务中找到对应的身影了，譬如服务之间的松散耦合、注册、发现、治理，隔离、编排，等等。这些在今天微服务中耳熟能详的名词概念，大多数也是在分布式服务刚被提出时就已经可以预见的困难点。SOA 针对这些问题，甚至是针对“软件开发”这件事情本身，都进行了更加系统性、更加具体的探索。</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969385"/>
          </a:xfrm>
          <a:prstGeom prst="rect">
            <a:avLst/>
          </a:prstGeom>
          <a:noFill/>
        </p:spPr>
        <p:txBody>
          <a:bodyPr wrap="square" rtlCol="0">
            <a:spAutoFit/>
          </a:bodyPr>
          <a:p>
            <a:pPr algn="l"/>
            <a:r>
              <a:rPr lang="zh-CN" altLang="en-US" b="1"/>
              <a:t>微服务架构（Microservices）</a:t>
            </a:r>
            <a:endParaRPr lang="zh-CN" altLang="en-US" b="1"/>
          </a:p>
          <a:p>
            <a:pPr algn="l"/>
            <a:endParaRPr lang="zh-CN" altLang="en-US" b="1"/>
          </a:p>
          <a:p>
            <a:pPr algn="l">
              <a:buClrTx/>
              <a:buSzTx/>
              <a:buFontTx/>
            </a:pPr>
            <a:r>
              <a:rPr lang="zh-CN" altLang="en-US"/>
              <a:t>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a:t>
            </a:r>
            <a:endParaRPr lang="zh-CN" altLang="en-US"/>
          </a:p>
          <a:p>
            <a:pPr algn="l">
              <a:buClrTx/>
              <a:buSzTx/>
              <a:buFontTx/>
            </a:pPr>
            <a:endParaRPr lang="zh-CN" altLang="en-US"/>
          </a:p>
          <a:p>
            <a:pPr algn="l">
              <a:buClrTx/>
              <a:buSzTx/>
              <a:buFontTx/>
            </a:pPr>
            <a:r>
              <a:rPr lang="zh-CN" altLang="en-US" b="1"/>
              <a:t>What is microservices</a:t>
            </a:r>
            <a:endParaRPr lang="zh-CN" altLang="en-US"/>
          </a:p>
          <a:p>
            <a:pPr algn="l">
              <a:buClrTx/>
              <a:buSzTx/>
              <a:buFontTx/>
            </a:pPr>
            <a:endParaRPr lang="zh-CN" altLang="en-US"/>
          </a:p>
          <a:p>
            <a:pPr algn="l">
              <a:buClrTx/>
              <a:buSzTx/>
              <a:buFontTx/>
            </a:pPr>
            <a:r>
              <a:rPr lang="zh-CN" altLang="en-US"/>
              <a:t>Microservices is a software development technique — a variant of the service-oriented architecture （SOA） structural style.</a:t>
            </a:r>
            <a:endParaRPr lang="zh-CN" altLang="en-US"/>
          </a:p>
          <a:p>
            <a:pPr algn="l">
              <a:buClrTx/>
              <a:buSzTx/>
              <a:buFontTx/>
            </a:pPr>
            <a:endParaRPr lang="zh-CN" altLang="en-US"/>
          </a:p>
          <a:p>
            <a:pPr algn="l">
              <a:buClrTx/>
              <a:buSzTx/>
              <a:buFontTx/>
            </a:pPr>
            <a:r>
              <a:rPr lang="zh-CN" altLang="en-US"/>
              <a:t>微服务是一种软件开发技术，是一种 SOA 的变体形式。</a:t>
            </a:r>
            <a:endParaRPr lang="zh-CN" altLang="en-US"/>
          </a:p>
          <a:p>
            <a:pPr algn="l">
              <a:buClrTx/>
              <a:buSzTx/>
              <a:buFontTx/>
            </a:pPr>
            <a:endParaRPr lang="zh-CN" altLang="en-US"/>
          </a:p>
          <a:p>
            <a:pPr algn="l">
              <a:buClrTx/>
              <a:buSzTx/>
              <a:buFontTx/>
            </a:pPr>
            <a:r>
              <a:rPr lang="zh-CN" altLang="en-US"/>
              <a:t>—— Wikipedia，</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02285" y="1828800"/>
            <a:ext cx="9237345" cy="4661535"/>
          </a:xfrm>
          <a:prstGeom prst="rect">
            <a:avLst/>
          </a:prstGeom>
          <a:noFill/>
        </p:spPr>
        <p:txBody>
          <a:bodyPr wrap="square" rtlCol="0">
            <a:spAutoFit/>
          </a:bodyPr>
          <a:p>
            <a:pPr indent="0" algn="l" fontAlgn="auto">
              <a:lnSpc>
                <a:spcPct val="150000"/>
              </a:lnSpc>
              <a:buFont typeface="Wingdings" panose="05000000000000000000" charset="0"/>
              <a:buNone/>
            </a:pPr>
            <a:r>
              <a:rPr lang="zh-CN" altLang="en-US"/>
              <a:t>微服务的九个核心的业务与技术特征：</a:t>
            </a:r>
            <a:endParaRPr lang="zh-CN" altLang="en-US"/>
          </a:p>
          <a:p>
            <a:pPr marL="285750" indent="-285750" algn="l" fontAlgn="auto">
              <a:lnSpc>
                <a:spcPct val="150000"/>
              </a:lnSpc>
              <a:buFont typeface="Wingdings" panose="05000000000000000000" charset="0"/>
              <a:buChar char="l"/>
            </a:pPr>
            <a:r>
              <a:rPr lang="zh-CN" altLang="en-US"/>
              <a:t>围绕业务能力构建（Organized around Business Capability）</a:t>
            </a:r>
            <a:endParaRPr lang="zh-CN" altLang="en-US"/>
          </a:p>
          <a:p>
            <a:pPr marL="285750" indent="-285750" algn="l" fontAlgn="auto">
              <a:lnSpc>
                <a:spcPct val="150000"/>
              </a:lnSpc>
              <a:buFont typeface="Wingdings" panose="05000000000000000000" charset="0"/>
              <a:buChar char="l"/>
            </a:pPr>
            <a:r>
              <a:rPr lang="zh-CN" altLang="en-US"/>
              <a:t>分散治理（Decentralized Governance）</a:t>
            </a:r>
            <a:endParaRPr lang="zh-CN" altLang="en-US"/>
          </a:p>
          <a:p>
            <a:pPr marL="285750" indent="-285750" algn="l" fontAlgn="auto">
              <a:lnSpc>
                <a:spcPct val="150000"/>
              </a:lnSpc>
              <a:buFont typeface="Wingdings" panose="05000000000000000000" charset="0"/>
              <a:buChar char="l"/>
            </a:pPr>
            <a:r>
              <a:rPr lang="zh-CN" altLang="en-US"/>
              <a:t>通过服务来实现独立自治的组件（Componentization via Services）</a:t>
            </a:r>
            <a:endParaRPr lang="zh-CN" altLang="en-US"/>
          </a:p>
          <a:p>
            <a:pPr marL="285750" indent="-285750" algn="l" fontAlgn="auto">
              <a:lnSpc>
                <a:spcPct val="150000"/>
              </a:lnSpc>
              <a:buFont typeface="Wingdings" panose="05000000000000000000" charset="0"/>
              <a:buChar char="l"/>
            </a:pPr>
            <a:r>
              <a:rPr lang="zh-CN" altLang="en-US"/>
              <a:t>产品化思维（Products not Projects）</a:t>
            </a:r>
            <a:endParaRPr lang="zh-CN" altLang="en-US"/>
          </a:p>
          <a:p>
            <a:pPr marL="285750" indent="-285750" algn="l" fontAlgn="auto">
              <a:lnSpc>
                <a:spcPct val="150000"/>
              </a:lnSpc>
              <a:buFont typeface="Wingdings" panose="05000000000000000000" charset="0"/>
              <a:buChar char="l"/>
            </a:pPr>
            <a:r>
              <a:rPr lang="zh-CN" altLang="en-US"/>
              <a:t>数据去中心化（Decentralized Data Management）</a:t>
            </a:r>
            <a:endParaRPr lang="zh-CN" altLang="en-US"/>
          </a:p>
          <a:p>
            <a:pPr marL="285750" indent="-285750" algn="l" fontAlgn="auto">
              <a:lnSpc>
                <a:spcPct val="150000"/>
              </a:lnSpc>
              <a:buFont typeface="Wingdings" panose="05000000000000000000" charset="0"/>
              <a:buChar char="l"/>
            </a:pPr>
            <a:r>
              <a:rPr lang="zh-CN" altLang="en-US"/>
              <a:t>强终端弱管道（Smart Endpoint and Dumb Pipe）</a:t>
            </a:r>
            <a:endParaRPr lang="zh-CN" altLang="en-US"/>
          </a:p>
          <a:p>
            <a:pPr marL="285750" indent="-285750" algn="l" fontAlgn="auto">
              <a:lnSpc>
                <a:spcPct val="150000"/>
              </a:lnSpc>
              <a:buFont typeface="Wingdings" panose="05000000000000000000" charset="0"/>
              <a:buChar char="l"/>
            </a:pPr>
            <a:r>
              <a:rPr lang="zh-CN" altLang="en-US"/>
              <a:t>容错性设计（Design for Failure）</a:t>
            </a:r>
            <a:endParaRPr lang="zh-CN" altLang="en-US"/>
          </a:p>
          <a:p>
            <a:pPr marL="285750" indent="-285750" algn="l" fontAlgn="auto">
              <a:lnSpc>
                <a:spcPct val="150000"/>
              </a:lnSpc>
              <a:buFont typeface="Wingdings" panose="05000000000000000000" charset="0"/>
              <a:buChar char="l"/>
            </a:pPr>
            <a:r>
              <a:rPr lang="zh-CN" altLang="en-US"/>
              <a:t>演进式设计（Evolutionary Design）</a:t>
            </a:r>
            <a:endParaRPr lang="zh-CN" altLang="en-US"/>
          </a:p>
          <a:p>
            <a:pPr marL="285750" indent="-285750" algn="l" fontAlgn="auto">
              <a:lnSpc>
                <a:spcPct val="150000"/>
              </a:lnSpc>
              <a:buFont typeface="Wingdings" panose="05000000000000000000" charset="0"/>
              <a:buChar char="l"/>
            </a:pPr>
            <a:r>
              <a:rPr lang="zh-CN" altLang="en-US"/>
              <a:t>基础设施自动化（Infrastructure Automation）</a:t>
            </a:r>
            <a:endParaRPr lang="zh-CN" altLang="en-US"/>
          </a:p>
          <a:p>
            <a:pPr indent="0" algn="r" fontAlgn="auto">
              <a:lnSpc>
                <a:spcPct val="150000"/>
              </a:lnSpc>
              <a:buFont typeface="Wingdings" panose="05000000000000000000" charset="0"/>
              <a:buNone/>
            </a:pPr>
            <a:r>
              <a:rPr lang="zh-CN" altLang="en-US"/>
              <a:t>—— Martin Fowler / James Lewis，</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870585" y="2829560"/>
            <a:ext cx="9140825" cy="1198880"/>
          </a:xfrm>
          <a:prstGeom prst="rect">
            <a:avLst/>
          </a:prstGeom>
          <a:noFill/>
        </p:spPr>
        <p:txBody>
          <a:bodyPr wrap="square" rtlCol="0">
            <a:spAutoFit/>
          </a:bodyPr>
          <a:p>
            <a:pPr algn="l"/>
            <a:r>
              <a:rPr lang="zh-CN" altLang="en-US"/>
              <a:t>后微服务时代（Cloud Native）</a:t>
            </a:r>
            <a:endParaRPr lang="zh-CN" altLang="en-US"/>
          </a:p>
          <a:p>
            <a:pPr algn="l"/>
            <a:endParaRPr lang="zh-CN" altLang="en-US"/>
          </a:p>
          <a:p>
            <a:pPr algn="l"/>
            <a:r>
              <a:rPr lang="zh-CN" altLang="en-US"/>
              <a:t>从软件层面独力应对微服务架构问题，发展到软、硬一体，合力应对架构问题的时代，此即为“后微服务时代”。</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3" name="图片 2"/>
          <p:cNvPicPr>
            <a:picLocks noChangeAspect="1"/>
          </p:cNvPicPr>
          <p:nvPr/>
        </p:nvPicPr>
        <p:blipFill>
          <a:blip r:embed="rId6"/>
          <a:stretch>
            <a:fillRect/>
          </a:stretch>
        </p:blipFill>
        <p:spPr>
          <a:xfrm>
            <a:off x="43180" y="2565400"/>
            <a:ext cx="12106275" cy="3600450"/>
          </a:xfrm>
          <a:prstGeom prst="rect">
            <a:avLst/>
          </a:prstGeom>
        </p:spPr>
      </p:pic>
      <p:sp>
        <p:nvSpPr>
          <p:cNvPr id="4" name="文本框 3"/>
          <p:cNvSpPr txBox="1"/>
          <p:nvPr/>
        </p:nvSpPr>
        <p:spPr>
          <a:xfrm>
            <a:off x="551815" y="1989455"/>
            <a:ext cx="5669280" cy="368300"/>
          </a:xfrm>
          <a:prstGeom prst="rect">
            <a:avLst/>
          </a:prstGeom>
          <a:noFill/>
        </p:spPr>
        <p:txBody>
          <a:bodyPr wrap="none" rtlCol="0">
            <a:spAutoFit/>
          </a:bodyPr>
          <a:p>
            <a:pPr algn="l"/>
            <a:r>
              <a:rPr lang="zh-CN" altLang="en-US"/>
              <a:t>传统 Spring Cloud 与 Kubernetes 提供的解决方案对比</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1989455"/>
            <a:ext cx="5357495" cy="4246245"/>
          </a:xfrm>
          <a:prstGeom prst="rect">
            <a:avLst/>
          </a:prstGeom>
          <a:noFill/>
        </p:spPr>
        <p:txBody>
          <a:bodyPr wrap="square" rtlCol="0">
            <a:spAutoFit/>
          </a:bodyPr>
          <a:p>
            <a:pPr algn="l"/>
            <a:r>
              <a:rPr lang="zh-CN" altLang="en-US"/>
              <a:t>“服务网格”（Service Mesh）的“边车代理模式”（Sidecar Proxy）</a:t>
            </a:r>
            <a:endParaRPr lang="zh-CN" altLang="en-US"/>
          </a:p>
          <a:p>
            <a:pPr algn="l"/>
            <a:r>
              <a:rPr lang="zh-CN" altLang="en-US"/>
              <a:t>所谓的“边车”是一种带垮斗的三轮摩托，这个场景里指的具体含义是由系统自动在服务容器（通常是指 Kubernetes 的 Pod）中注入一个通信代理服务器，相当于那个挎斗，以类似网络安全里中间人攻击的方式进行流量劫持，在应用毫无感知的情况下，悄然接管应用所有对外通信。这个代理除了实现正常的服务间通信外（称为</a:t>
            </a:r>
            <a:r>
              <a:rPr lang="zh-CN" altLang="en-US" b="1"/>
              <a:t>数据平面</a:t>
            </a:r>
            <a:r>
              <a:rPr lang="zh-CN" altLang="en-US"/>
              <a:t>通信），还接收来自控制器的指令（称为</a:t>
            </a:r>
            <a:r>
              <a:rPr lang="zh-CN" altLang="en-US" b="1"/>
              <a:t>控制平面</a:t>
            </a:r>
            <a:r>
              <a:rPr lang="zh-CN" altLang="en-US"/>
              <a:t>通信），根据控制平面中的配置，对数据平面通信的内容进行分析处理，以实现熔断、认证、度量、监控、负载均衡等各种附加功能。这样便实现了既不需要在应用层面加入额外的处理代码，也提供了几乎不亚于程序代码的精细管理能力。</a:t>
            </a:r>
            <a:endParaRPr lang="zh-CN" altLang="en-US"/>
          </a:p>
        </p:txBody>
      </p:sp>
      <p:pic>
        <p:nvPicPr>
          <p:cNvPr id="2" name="图片 1"/>
          <p:cNvPicPr>
            <a:picLocks noChangeAspect="1"/>
          </p:cNvPicPr>
          <p:nvPr/>
        </p:nvPicPr>
        <p:blipFill>
          <a:blip r:embed="rId6"/>
          <a:stretch>
            <a:fillRect/>
          </a:stretch>
        </p:blipFill>
        <p:spPr>
          <a:xfrm>
            <a:off x="6311900" y="2196465"/>
            <a:ext cx="5295900" cy="410527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3141345"/>
            <a:ext cx="9471660" cy="1476375"/>
          </a:xfrm>
          <a:prstGeom prst="rect">
            <a:avLst/>
          </a:prstGeom>
          <a:noFill/>
        </p:spPr>
        <p:txBody>
          <a:bodyPr wrap="square" rtlCol="0">
            <a:spAutoFit/>
          </a:bodyPr>
          <a:p>
            <a:pPr algn="l"/>
            <a:r>
              <a:rPr lang="zh-CN" altLang="en-US"/>
              <a:t>We predict that serverless computing will grow to dominate the future of cloud computing</a:t>
            </a:r>
            <a:endParaRPr lang="zh-CN" altLang="en-US"/>
          </a:p>
          <a:p>
            <a:pPr algn="l"/>
            <a:endParaRPr lang="zh-CN" altLang="en-US"/>
          </a:p>
          <a:p>
            <a:pPr algn="l"/>
            <a:r>
              <a:rPr lang="zh-CN" altLang="en-US"/>
              <a:t>我们预测无服务将会发展成为未来云计算的主要形式</a:t>
            </a:r>
            <a:endParaRPr lang="zh-CN" altLang="en-US"/>
          </a:p>
          <a:p>
            <a:pPr algn="l"/>
            <a:endParaRPr lang="zh-CN" altLang="en-US"/>
          </a:p>
          <a:p>
            <a:pPr algn="l"/>
            <a:r>
              <a:rPr lang="zh-CN" altLang="en-US"/>
              <a:t>—— </a:t>
            </a:r>
            <a:r>
              <a:rPr lang="zh-CN" altLang="en-US">
                <a:hlinkClick r:id="rId6" action="ppaction://hlinkfile"/>
              </a:rPr>
              <a:t>Cloud Programming Simplified: A Berkeley View on Serverless Computing, 2019</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1210"/>
            <a:ext cx="9471660" cy="2861310"/>
          </a:xfrm>
          <a:prstGeom prst="rect">
            <a:avLst/>
          </a:prstGeom>
          <a:noFill/>
        </p:spPr>
        <p:txBody>
          <a:bodyPr wrap="square" rtlCol="0">
            <a:spAutoFit/>
          </a:bodyPr>
          <a:p>
            <a:pPr algn="l"/>
            <a:r>
              <a:rPr lang="zh-CN" altLang="en-US"/>
              <a:t>以“简单”为主要卖点，它只涉及两块内容：后端设施（Backend）和函数（Function）。</a:t>
            </a:r>
            <a:endParaRPr lang="zh-CN" altLang="en-US"/>
          </a:p>
          <a:p>
            <a:pPr algn="l"/>
            <a:endParaRPr lang="zh-CN" altLang="en-US"/>
          </a:p>
          <a:p>
            <a:pPr marL="285750" indent="-285750" algn="l">
              <a:buFont typeface="Wingdings" panose="05000000000000000000" charset="0"/>
              <a:buChar char="l"/>
            </a:pPr>
            <a:r>
              <a:rPr lang="zh-CN" altLang="en-US"/>
              <a:t>后端设施是指数据库、消息队列、日志、存储，等等这一类用于支撑业务逻辑运行，但本身无业务含义的技术组件，这些后端设施都运行在云中，无服务中称其为“后端即服务”（Backend as a Service，BaaS）。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函数是指业务逻辑代码，这里函数的概念与粒度，都已经很接近于程序编码角度的函数了，其区别是无服务中的函数运行在云端，不必考虑算力问题，不必考虑容量规划（从技术角度可以不考虑，从计费的角度你的钱包够不够用还是要掂量一下的），无服务中称其为“函数即服务”（Function as a Service，FaaS）。</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56590" y="4653280"/>
            <a:ext cx="9471660" cy="1753235"/>
          </a:xfrm>
          <a:prstGeom prst="rect">
            <a:avLst/>
          </a:prstGeom>
          <a:noFill/>
        </p:spPr>
        <p:txBody>
          <a:bodyPr wrap="square" rtlCol="0">
            <a:spAutoFit/>
          </a:bodyPr>
          <a:p>
            <a:pPr algn="l"/>
            <a:r>
              <a:rPr lang="zh-CN" altLang="en-US"/>
              <a:t>We can only see a short distance ahead, but we can see plenty there that needs to be done.</a:t>
            </a:r>
            <a:endParaRPr lang="zh-CN" altLang="en-US"/>
          </a:p>
          <a:p>
            <a:pPr algn="l"/>
            <a:endParaRPr lang="zh-CN" altLang="en-US"/>
          </a:p>
          <a:p>
            <a:pPr algn="l"/>
            <a:r>
              <a:rPr lang="zh-CN" altLang="en-US"/>
              <a:t>尽管目光所及之处，只是不远的前方，即使如此，依然可以看到那里有许多值得去完成的工作在等待我们。</a:t>
            </a:r>
            <a:endParaRPr lang="zh-CN" altLang="en-US"/>
          </a:p>
          <a:p>
            <a:pPr algn="l"/>
            <a:endParaRPr lang="zh-CN" altLang="en-US"/>
          </a:p>
          <a:p>
            <a:pPr algn="l"/>
            <a:r>
              <a:rPr lang="zh-CN" altLang="en-US"/>
              <a:t>—— Alan Turing，Computing Machinery and Intelligence，1950</a:t>
            </a:r>
            <a:endParaRPr lang="zh-CN" altLang="en-US"/>
          </a:p>
        </p:txBody>
      </p:sp>
      <p:pic>
        <p:nvPicPr>
          <p:cNvPr id="3" name="图片 2" descr="s"/>
          <p:cNvPicPr>
            <a:picLocks noChangeAspect="1"/>
          </p:cNvPicPr>
          <p:nvPr/>
        </p:nvPicPr>
        <p:blipFill>
          <a:blip r:embed="rId6"/>
          <a:stretch>
            <a:fillRect/>
          </a:stretch>
        </p:blipFill>
        <p:spPr>
          <a:xfrm>
            <a:off x="695960" y="1989455"/>
            <a:ext cx="9298940" cy="2240915"/>
          </a:xfrm>
          <a:prstGeom prst="rect">
            <a:avLst/>
          </a:prstGeom>
        </p:spPr>
      </p:pic>
      <p:sp>
        <p:nvSpPr>
          <p:cNvPr id="9" name="文本框 8"/>
          <p:cNvSpPr txBox="1"/>
          <p:nvPr/>
        </p:nvSpPr>
        <p:spPr>
          <a:xfrm>
            <a:off x="4355465" y="4319270"/>
            <a:ext cx="5639435" cy="245110"/>
          </a:xfrm>
          <a:prstGeom prst="rect">
            <a:avLst/>
          </a:prstGeom>
          <a:noFill/>
        </p:spPr>
        <p:txBody>
          <a:bodyPr wrap="none" rtlCol="0">
            <a:spAutoFit/>
          </a:bodyPr>
          <a:p>
            <a:pPr algn="l"/>
            <a:r>
              <a:rPr lang="zh-CN" altLang="en-US" sz="1000"/>
              <a:t>https://github.com/SmiMi/learning-system-architecture/blob/main/架构分享/架构演进时间线.xmind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pPr algn="ctr"/>
            <a:r>
              <a:rPr lang="zh-CN" altLang="en-US" sz="3200" b="1">
                <a:solidFill>
                  <a:schemeClr val="dk1">
                    <a:lumMod val="85000"/>
                    <a:lumOff val="15000"/>
                  </a:schemeClr>
                </a:solidFill>
                <a:latin typeface="Arial" panose="020B0604020202020204" pitchFamily="34" charset="0"/>
                <a:ea typeface="汉仪大黑简" panose="02010600000101010101" charset="-122"/>
              </a:rPr>
              <a:t>集成</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4" name="文本框 13"/>
          <p:cNvSpPr txBox="1"/>
          <p:nvPr>
            <p:custDataLst>
              <p:tags r:id="rId3"/>
            </p:custDataLst>
          </p:nvPr>
        </p:nvSpPr>
        <p:spPr>
          <a:xfrm>
            <a:off x="264160" y="4509135"/>
            <a:ext cx="2499995" cy="645160"/>
          </a:xfrm>
          <a:prstGeom prst="rect">
            <a:avLst/>
          </a:prstGeom>
          <a:noFill/>
        </p:spPr>
        <p:txBody>
          <a:bodyPr wrap="square" rtlCol="0">
            <a:spAutoFit/>
          </a:bodyPr>
          <a:p>
            <a:r>
              <a:rPr lang="zh-CN" altLang="en-US">
                <a:sym typeface="+mn-ea"/>
              </a:rPr>
              <a:t>对服务的修改不应该导致消费者的修改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4"/>
            </p:custDataLst>
          </p:nvPr>
        </p:nvSpPr>
        <p:spPr>
          <a:xfrm>
            <a:off x="6824345" y="3284855"/>
            <a:ext cx="257683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使你的服务易于消费方使用</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5"/>
            </p:custDataLst>
          </p:nvPr>
        </p:nvSpPr>
        <p:spPr>
          <a:xfrm>
            <a:off x="3437255" y="3933190"/>
            <a:ext cx="266446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保证API与技术无关性</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41795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0104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6"/>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7"/>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7757795"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105015"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8"/>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9"/>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p:nvPr/>
        </p:nvCxnSpPr>
        <p:spPr>
          <a:xfrm flipH="1" flipV="1">
            <a:off x="4589145"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883660"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0"/>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1"/>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2"/>
            </p:custDataLst>
          </p:nvPr>
        </p:nvSpPr>
        <p:spPr>
          <a:xfrm>
            <a:off x="4584065" y="5805170"/>
            <a:ext cx="3283585"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理想的集成技术</a:t>
            </a:r>
            <a:endParaRPr lang="zh-CN" altLang="en-US" sz="2800" b="1">
              <a:solidFill>
                <a:schemeClr val="tx1"/>
              </a:solidFill>
              <a:latin typeface="Arial" panose="020B0604020202020204" pitchFamily="34" charset="0"/>
              <a:ea typeface="汉仪大黑简" panose="02010600000101010101" charset="-122"/>
            </a:endParaRPr>
          </a:p>
        </p:txBody>
      </p:sp>
      <p:sp>
        <p:nvSpPr>
          <p:cNvPr id="2" name="文本框 1"/>
          <p:cNvSpPr txBox="1"/>
          <p:nvPr>
            <p:custDataLst>
              <p:tags r:id="rId13"/>
            </p:custDataLst>
          </p:nvPr>
        </p:nvSpPr>
        <p:spPr>
          <a:xfrm>
            <a:off x="9615170" y="2348865"/>
            <a:ext cx="257683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隐藏内部实现细节</a:t>
            </a:r>
            <a:endParaRPr lang="zh-CN" altLang="en-US">
              <a:solidFill>
                <a:schemeClr val="dk1"/>
              </a:solidFill>
              <a:latin typeface="Arial" panose="020B0604020202020204" pitchFamily="34" charset="0"/>
              <a:ea typeface="汉仪君黑-55W" panose="00020600040101010101" charset="-122"/>
            </a:endParaRPr>
          </a:p>
        </p:txBody>
      </p:sp>
      <p:cxnSp>
        <p:nvCxnSpPr>
          <p:cNvPr id="5" name="直接连接符 4"/>
          <p:cNvCxnSpPr/>
          <p:nvPr/>
        </p:nvCxnSpPr>
        <p:spPr>
          <a:xfrm flipV="1">
            <a:off x="10708640" y="55880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26015" y="972820"/>
            <a:ext cx="1353185" cy="1355725"/>
            <a:chOff x="14828" y="3131"/>
            <a:chExt cx="2131" cy="2135"/>
          </a:xfrm>
        </p:grpSpPr>
        <p:sp>
          <p:nvSpPr>
            <p:cNvPr id="12" name="菱形 11"/>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菱形 14"/>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7" name="椭圆 16"/>
            <p:cNvSpPr/>
            <p:nvPr>
              <p:custDataLst>
                <p:tags r:id="rId14"/>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19" name="文本框 18"/>
            <p:cNvSpPr txBox="1"/>
            <p:nvPr>
              <p:custDataLst>
                <p:tags r:id="rId15"/>
              </p:custDataLst>
            </p:nvPr>
          </p:nvSpPr>
          <p:spPr>
            <a:xfrm>
              <a:off x="15669" y="3938"/>
              <a:ext cx="723" cy="919"/>
            </a:xfrm>
            <a:prstGeom prst="rect">
              <a:avLst/>
            </a:prstGeom>
            <a:noFill/>
          </p:spPr>
          <p:txBody>
            <a:bodyPr wrap="square" rtlCol="0">
              <a:spAutoFit/>
            </a:bodyPr>
            <a:p>
              <a:r>
                <a:rPr lang="en-US" altLang="zh-CN" sz="3200" b="1">
                  <a:solidFill>
                    <a:schemeClr val="bg1"/>
                  </a:solidFill>
                  <a:latin typeface="Arial" panose="020B0604020202020204" pitchFamily="34" charset="0"/>
                  <a:ea typeface="汉仪大黑简" panose="02010600000101010101" charset="-122"/>
                </a:rPr>
                <a:t>4</a:t>
              </a:r>
              <a:endParaRPr lang="en-US" altLang="zh-CN" sz="3200" b="1">
                <a:solidFill>
                  <a:schemeClr val="bg1"/>
                </a:solidFill>
                <a:latin typeface="Arial" panose="020B0604020202020204" pitchFamily="34" charset="0"/>
                <a:ea typeface="汉仪大黑简" panose="02010600000101010101"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3" name="文本框 12"/>
          <p:cNvSpPr txBox="1"/>
          <p:nvPr>
            <p:custDataLst>
              <p:tags r:id="rId3"/>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同步</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4"/>
            </p:custDataLst>
          </p:nvPr>
        </p:nvSpPr>
        <p:spPr>
          <a:xfrm>
            <a:off x="1062038" y="1917065"/>
            <a:ext cx="2810510" cy="922020"/>
          </a:xfrm>
          <a:prstGeom prst="rect">
            <a:avLst/>
          </a:prstGeom>
          <a:noFill/>
        </p:spPr>
        <p:txBody>
          <a:bodyPr wrap="square" rtlCol="0">
            <a:spAutoFit/>
          </a:bodyPr>
          <a:p>
            <a:r>
              <a:rPr lang="zh-CN" altLang="en-US">
                <a:sym typeface="+mn-ea"/>
              </a:rPr>
              <a:t>调用方发起调用后，调用方阻塞自己并等待整个操作完成</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5"/>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异步</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1036638" y="3935730"/>
            <a:ext cx="2810510" cy="1198880"/>
          </a:xfrm>
          <a:prstGeom prst="rect">
            <a:avLst/>
          </a:prstGeom>
          <a:noFill/>
        </p:spPr>
        <p:txBody>
          <a:bodyPr wrap="square" rtlCol="0">
            <a:spAutoFit/>
          </a:bodyPr>
          <a:p>
            <a:r>
              <a:rPr lang="zh-CN" altLang="en-US">
                <a:sym typeface="+mn-ea"/>
              </a:rPr>
              <a:t>调用方不需要等待拆做完成就可以返回，甚至可能不需要关心这个操作是否完成</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7"/>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编排</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8"/>
            </p:custDataLst>
          </p:nvPr>
        </p:nvSpPr>
        <p:spPr>
          <a:xfrm>
            <a:off x="8437245" y="1917065"/>
            <a:ext cx="270129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使用一个中心服务调用其他服务来驱动整个流程</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9"/>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协同</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0"/>
            </p:custDataLst>
          </p:nvPr>
        </p:nvSpPr>
        <p:spPr>
          <a:xfrm>
            <a:off x="8399780" y="4007485"/>
            <a:ext cx="27082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通过事件发布和订阅驱动整个流程</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1"/>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集成思路</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51" name="图片 50" descr="pexels-anna-shvets-3727511"/>
          <p:cNvPicPr>
            <a:picLocks noChangeAspect="1"/>
          </p:cNvPicPr>
          <p:nvPr>
            <p:custDataLst>
              <p:tags r:id="rId12"/>
            </p:custDataLst>
          </p:nvPr>
        </p:nvPicPr>
        <p:blipFill>
          <a:blip r:embed="rId13"/>
          <a:srcRect t="25086" b="25086"/>
          <a:stretch>
            <a:fillRect/>
          </a:stretch>
        </p:blipFill>
        <p:spPr>
          <a:xfrm>
            <a:off x="4226560" y="1819910"/>
            <a:ext cx="1726827" cy="1290688"/>
          </a:xfrm>
          <a:prstGeom prst="rect">
            <a:avLst/>
          </a:prstGeom>
        </p:spPr>
      </p:pic>
      <p:pic>
        <p:nvPicPr>
          <p:cNvPr id="52" name="图片 51" descr="pexels-artem-podrez-4492126"/>
          <p:cNvPicPr>
            <a:picLocks noChangeAspect="1"/>
          </p:cNvPicPr>
          <p:nvPr>
            <p:custDataLst>
              <p:tags r:id="rId14"/>
            </p:custDataLst>
          </p:nvPr>
        </p:nvPicPr>
        <p:blipFill>
          <a:blip r:embed="rId15"/>
          <a:srcRect l="12371" r="12371"/>
          <a:stretch>
            <a:fillRect/>
          </a:stretch>
        </p:blipFill>
        <p:spPr>
          <a:xfrm>
            <a:off x="6024406" y="3140710"/>
            <a:ext cx="1726827" cy="1290688"/>
          </a:xfrm>
          <a:prstGeom prst="rect">
            <a:avLst/>
          </a:prstGeom>
        </p:spPr>
      </p:pic>
      <p:pic>
        <p:nvPicPr>
          <p:cNvPr id="54" name="图片 53" descr="pexels-cottonbro-7437081"/>
          <p:cNvPicPr>
            <a:picLocks noChangeAspect="1"/>
          </p:cNvPicPr>
          <p:nvPr>
            <p:custDataLst>
              <p:tags r:id="rId16"/>
            </p:custDataLst>
          </p:nvPr>
        </p:nvPicPr>
        <p:blipFill>
          <a:blip r:embed="rId17"/>
          <a:srcRect t="25089" b="25089"/>
          <a:stretch>
            <a:fillRect/>
          </a:stretch>
        </p:blipFill>
        <p:spPr>
          <a:xfrm>
            <a:off x="4226560" y="3146057"/>
            <a:ext cx="1726827" cy="1290688"/>
          </a:xfrm>
          <a:prstGeom prst="rect">
            <a:avLst/>
          </a:prstGeom>
        </p:spPr>
      </p:pic>
      <p:pic>
        <p:nvPicPr>
          <p:cNvPr id="55" name="图片 54" descr="pexels-energepiccom-561458"/>
          <p:cNvPicPr>
            <a:picLocks noChangeAspect="1"/>
          </p:cNvPicPr>
          <p:nvPr>
            <p:custDataLst>
              <p:tags r:id="rId18"/>
            </p:custDataLst>
          </p:nvPr>
        </p:nvPicPr>
        <p:blipFill>
          <a:blip r:embed="rId19"/>
          <a:srcRect t="4400" b="4400"/>
          <a:stretch>
            <a:fillRect/>
          </a:stretch>
        </p:blipFill>
        <p:spPr>
          <a:xfrm>
            <a:off x="6024406" y="1773187"/>
            <a:ext cx="1726827" cy="1290688"/>
          </a:xfrm>
          <a:prstGeom prst="rect">
            <a:avLst/>
          </a:prstGeom>
        </p:spPr>
      </p:pic>
      <p:pic>
        <p:nvPicPr>
          <p:cNvPr id="16" name="图片 15" descr="32313534313136373b32313534313134393bb9a4d7f7b3c9b9fb"/>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581005" y="3443605"/>
            <a:ext cx="441325" cy="441325"/>
          </a:xfrm>
          <a:prstGeom prst="rect">
            <a:avLst/>
          </a:prstGeom>
        </p:spPr>
      </p:pic>
    </p:spTree>
    <p:custDataLst>
      <p:tags r:id="rId2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3"/>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sym typeface="+mn-ea"/>
                </a:rPr>
                <a:t>集成风格</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1684655"/>
            <a:chOff x="5252" y="2678"/>
            <a:chExt cx="3506" cy="2653"/>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4"/>
              </p:custDataLst>
            </p:nvPr>
          </p:nvSpPr>
          <p:spPr>
            <a:xfrm>
              <a:off x="5252" y="3443"/>
              <a:ext cx="3506"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一般使用</a:t>
              </a:r>
              <a:r>
                <a:rPr lang="en-US" altLang="zh-CN">
                  <a:solidFill>
                    <a:schemeClr val="dk1"/>
                  </a:solidFill>
                  <a:latin typeface="Arial" panose="020B0604020202020204" pitchFamily="34" charset="0"/>
                  <a:ea typeface="汉仪君黑-55W" panose="00020600040101010101" charset="-122"/>
                </a:rPr>
                <a:t>PRC</a:t>
              </a:r>
              <a:r>
                <a:rPr lang="zh-CN" altLang="en-US">
                  <a:solidFill>
                    <a:schemeClr val="dk1"/>
                  </a:solidFill>
                  <a:latin typeface="Arial" panose="020B0604020202020204" pitchFamily="34" charset="0"/>
                  <a:ea typeface="汉仪君黑-55W" panose="00020600040101010101" charset="-122"/>
                </a:rPr>
                <a:t>（程工程调用）和</a:t>
              </a:r>
              <a:r>
                <a:rPr lang="en-US" altLang="zh-CN">
                  <a:solidFill>
                    <a:schemeClr val="dk1"/>
                  </a:solidFill>
                  <a:latin typeface="Arial" panose="020B0604020202020204" pitchFamily="34" charset="0"/>
                  <a:ea typeface="汉仪君黑-55W" panose="00020600040101010101" charset="-122"/>
                </a:rPr>
                <a:t>REST</a:t>
              </a:r>
              <a:r>
                <a:rPr lang="zh-CN" altLang="en-US">
                  <a:solidFill>
                    <a:schemeClr val="dk1"/>
                  </a:solidFill>
                  <a:latin typeface="Arial" panose="020B0604020202020204" pitchFamily="34" charset="0"/>
                  <a:ea typeface="汉仪君黑-55W" panose="00020600040101010101" charset="-122"/>
                </a:rPr>
                <a:t>（表述性状态转移）实现</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5"/>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请求</a:t>
              </a:r>
              <a:r>
                <a:rPr lang="en-US" altLang="zh-CN" sz="2000" b="1">
                  <a:solidFill>
                    <a:schemeClr val="dk1">
                      <a:lumMod val="85000"/>
                      <a:lumOff val="15000"/>
                    </a:schemeClr>
                  </a:solidFill>
                  <a:latin typeface="Arial" panose="020B0604020202020204" pitchFamily="34" charset="0"/>
                  <a:ea typeface="汉仪大黑简" panose="02010600000101010101" charset="-122"/>
                </a:rPr>
                <a:t>/</a:t>
              </a:r>
              <a:r>
                <a:rPr lang="zh-CN" altLang="en-US" sz="2000" b="1">
                  <a:solidFill>
                    <a:schemeClr val="dk1">
                      <a:lumMod val="85000"/>
                      <a:lumOff val="15000"/>
                    </a:schemeClr>
                  </a:solidFill>
                  <a:latin typeface="Arial" panose="020B0604020202020204" pitchFamily="34" charset="0"/>
                  <a:ea typeface="汉仪大黑简" panose="02010600000101010101" charset="-122"/>
                </a:rPr>
                <a:t>响应</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6"/>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7"/>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最快的集成方式，如果从服务获取</a:t>
                </a:r>
                <a:r>
                  <a:rPr lang="en-US" altLang="zh-CN">
                    <a:solidFill>
                      <a:schemeClr val="dk1"/>
                    </a:solidFill>
                    <a:latin typeface="Arial" panose="020B0604020202020204" pitchFamily="34" charset="0"/>
                    <a:ea typeface="汉仪君黑-55W" panose="00020600040101010101" charset="-122"/>
                  </a:rPr>
                  <a:t>/</a:t>
                </a:r>
                <a:r>
                  <a:rPr lang="zh-CN" altLang="en-US">
                    <a:solidFill>
                      <a:schemeClr val="dk1"/>
                    </a:solidFill>
                    <a:latin typeface="Arial" panose="020B0604020202020204" pitchFamily="34" charset="0"/>
                    <a:ea typeface="汉仪君黑-55W" panose="00020600040101010101" charset="-122"/>
                  </a:rPr>
                  <a:t>修改信息，直接访问数据库。</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8"/>
                </p:custDataLst>
              </p:nvPr>
            </p:nvSpPr>
            <p:spPr>
              <a:xfrm>
                <a:off x="946" y="4010"/>
                <a:ext cx="265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数据库集成</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992505"/>
            <a:ext cx="2306955" cy="1748790"/>
            <a:chOff x="10345" y="3144"/>
            <a:chExt cx="3633" cy="2754"/>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10345" y="4010"/>
              <a:ext cx="3551"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一般基于</a:t>
              </a:r>
              <a:r>
                <a:rPr lang="en-US" altLang="zh-CN">
                  <a:solidFill>
                    <a:schemeClr val="dk1"/>
                  </a:solidFill>
                  <a:latin typeface="Arial" panose="020B0604020202020204" pitchFamily="34" charset="0"/>
                  <a:ea typeface="汉仪君黑-55W" panose="00020600040101010101" charset="-122"/>
                </a:rPr>
                <a:t>HTTP</a:t>
              </a:r>
              <a:r>
                <a:rPr lang="zh-CN" altLang="en-US">
                  <a:solidFill>
                    <a:schemeClr val="dk1"/>
                  </a:solidFill>
                  <a:latin typeface="Arial" panose="020B0604020202020204" pitchFamily="34" charset="0"/>
                  <a:ea typeface="汉仪君黑-55W" panose="00020600040101010101" charset="-122"/>
                </a:rPr>
                <a:t>传播事件的</a:t>
              </a:r>
              <a:r>
                <a:rPr lang="en-US" altLang="zh-CN">
                  <a:solidFill>
                    <a:schemeClr val="dk1"/>
                  </a:solidFill>
                  <a:latin typeface="Arial" panose="020B0604020202020204" pitchFamily="34" charset="0"/>
                  <a:ea typeface="汉仪君黑-55W" panose="00020600040101010101" charset="-122"/>
                </a:rPr>
                <a:t>ATOM</a:t>
              </a:r>
              <a:r>
                <a:rPr lang="zh-CN" altLang="en-US">
                  <a:solidFill>
                    <a:schemeClr val="dk1"/>
                  </a:solidFill>
                  <a:latin typeface="Arial" panose="020B0604020202020204" pitchFamily="34" charset="0"/>
                  <a:ea typeface="汉仪君黑-55W" panose="00020600040101010101" charset="-122"/>
                </a:rPr>
                <a:t>或者传统消息中间件</a:t>
              </a:r>
              <a:r>
                <a:rPr lang="en-US" altLang="zh-CN">
                  <a:solidFill>
                    <a:schemeClr val="dk1"/>
                  </a:solidFill>
                  <a:latin typeface="Arial" panose="020B0604020202020204" pitchFamily="34" charset="0"/>
                  <a:ea typeface="汉仪君黑-55W" panose="00020600040101010101" charset="-122"/>
                </a:rPr>
                <a:t>RabbitMQ</a:t>
              </a:r>
              <a:r>
                <a:rPr lang="zh-CN" altLang="en-US">
                  <a:solidFill>
                    <a:schemeClr val="dk1"/>
                  </a:solidFill>
                  <a:latin typeface="Arial" panose="020B0604020202020204" pitchFamily="34" charset="0"/>
                  <a:ea typeface="汉仪君黑-55W" panose="00020600040101010101" charset="-122"/>
                </a:rPr>
                <a:t>实现</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0"/>
              </p:custDataLst>
            </p:nvPr>
          </p:nvSpPr>
          <p:spPr>
            <a:xfrm>
              <a:off x="10367" y="3144"/>
              <a:ext cx="361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基于事件异步协作</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1"/>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6" name="图片 35" descr="pexels-ylanite-koppens-796602"/>
          <p:cNvPicPr>
            <a:picLocks noChangeAspect="1"/>
          </p:cNvPicPr>
          <p:nvPr/>
        </p:nvPicPr>
        <p:blipFill>
          <a:blip r:embed="rId12"/>
          <a:stretch>
            <a:fillRect/>
          </a:stretch>
        </p:blipFill>
        <p:spPr>
          <a:xfrm>
            <a:off x="881380" y="3500755"/>
            <a:ext cx="2506980" cy="166941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的提出</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2861310"/>
          </a:xfrm>
          <a:prstGeom prst="rect">
            <a:avLst/>
          </a:prstGeom>
          <a:noFill/>
        </p:spPr>
        <p:txBody>
          <a:bodyPr wrap="square" rtlCol="0">
            <a:spAutoFit/>
          </a:bodyPr>
          <a:p>
            <a:pPr algn="l"/>
            <a:r>
              <a:rPr lang="zh-CN" altLang="en-US"/>
              <a:t>首次提出远程服务调用的定义：</a:t>
            </a:r>
            <a:endParaRPr lang="zh-CN" altLang="en-US"/>
          </a:p>
          <a:p>
            <a:pPr algn="l"/>
            <a:r>
              <a:rPr lang="zh-CN" altLang="en-US"/>
              <a:t>Remote procedure call is the synchronous language-level transfer of control between programs in disjoint address spaces whose primary communication medium is a narrow channel.</a:t>
            </a:r>
            <a:endParaRPr lang="zh-CN" altLang="en-US"/>
          </a:p>
          <a:p>
            <a:pPr algn="l"/>
            <a:endParaRPr lang="zh-CN" altLang="en-US"/>
          </a:p>
          <a:p>
            <a:pPr algn="l"/>
            <a:r>
              <a:rPr lang="zh-CN" altLang="en-US"/>
              <a:t>远程服务调用是指位于互不重合的内存地址空间中的两个程序，在语言层面上，以同步的方式使用带宽有限的信道来传输程序控制信息。</a:t>
            </a:r>
            <a:endParaRPr lang="zh-CN" altLang="en-US"/>
          </a:p>
          <a:p>
            <a:pPr algn="l"/>
            <a:endParaRPr lang="zh-CN" altLang="en-US"/>
          </a:p>
          <a:p>
            <a:pPr algn="l"/>
            <a:r>
              <a:rPr lang="zh-CN" altLang="en-US"/>
              <a:t>在 20 世纪 80 年代初期，传奇的施乐 Palo Alto 研究中心发布了基于 Cedar 语言的 RPC 框架 Lupine，并实现了世界上第一个基于 RPC 的商业应用 Courier</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17" name="组合 16"/>
          <p:cNvGrpSpPr/>
          <p:nvPr/>
        </p:nvGrpSpPr>
        <p:grpSpPr>
          <a:xfrm>
            <a:off x="4440555" y="5876290"/>
            <a:ext cx="3796665" cy="953135"/>
            <a:chOff x="6991" y="8235"/>
            <a:chExt cx="5979" cy="1501"/>
          </a:xfrm>
        </p:grpSpPr>
        <p:sp>
          <p:nvSpPr>
            <p:cNvPr id="6" name="文本框 5"/>
            <p:cNvSpPr txBox="1"/>
            <p:nvPr>
              <p:custDataLst>
                <p:tags r:id="rId3"/>
              </p:custDataLst>
            </p:nvPr>
          </p:nvSpPr>
          <p:spPr>
            <a:xfrm>
              <a:off x="6991" y="8235"/>
              <a:ext cx="5979" cy="822"/>
            </a:xfrm>
            <a:prstGeom prst="rect">
              <a:avLst/>
            </a:prstGeom>
            <a:noFill/>
          </p:spPr>
          <p:txBody>
            <a:bodyPr wrap="square" rtlCol="0">
              <a:spAutoFit/>
            </a:bodyPr>
            <a:p>
              <a:r>
                <a:rPr lang="en-US" sz="2800" b="1">
                  <a:solidFill>
                    <a:schemeClr val="dk1">
                      <a:lumMod val="85000"/>
                      <a:lumOff val="15000"/>
                    </a:schemeClr>
                  </a:solidFill>
                  <a:latin typeface="Arial" panose="020B0604020202020204" pitchFamily="34" charset="0"/>
                  <a:ea typeface="汉仪君黑-55W" panose="00020600040101010101" charset="-122"/>
                  <a:sym typeface="+mn-ea"/>
                </a:rPr>
                <a:t>RPC</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的三个基本问题</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4"/>
            </p:custDataLst>
          </p:nvPr>
        </p:nvSpPr>
        <p:spPr>
          <a:xfrm>
            <a:off x="1272540" y="621030"/>
            <a:ext cx="10485755" cy="2030095"/>
          </a:xfrm>
          <a:prstGeom prst="rect">
            <a:avLst/>
          </a:prstGeom>
          <a:noFill/>
        </p:spPr>
        <p:txBody>
          <a:bodyPr wrap="square" rtlCol="0">
            <a:spAutoFit/>
          </a:bodyPr>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20 世纪 80 年代中后期惠普和 Apollo 提出了网络运算架构（</a:t>
            </a:r>
            <a:r>
              <a:rPr lang="en-US" altLang="zh-CN">
                <a:solidFill>
                  <a:schemeClr val="dk1"/>
                </a:solidFill>
                <a:latin typeface="Arial" panose="020B0604020202020204" pitchFamily="34" charset="0"/>
                <a:ea typeface="汉仪君黑-55W" panose="00020600040101010101" charset="-122"/>
              </a:rPr>
              <a:t>NCA</a:t>
            </a:r>
            <a:r>
              <a:rPr lang="zh-CN" altLang="en-US">
                <a:solidFill>
                  <a:schemeClr val="dk1"/>
                </a:solidFill>
                <a:latin typeface="Arial" panose="020B0604020202020204" pitchFamily="34" charset="0"/>
                <a:ea typeface="汉仪君黑-55W" panose="00020600040101010101" charset="-122"/>
              </a:rPr>
              <a:t>）</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随后</a:t>
            </a:r>
            <a:r>
              <a:rPr lang="en-US" altLang="zh-CN">
                <a:solidFill>
                  <a:schemeClr val="dk1"/>
                </a:solidFill>
                <a:latin typeface="Arial" panose="020B0604020202020204" pitchFamily="34" charset="0"/>
                <a:ea typeface="汉仪君黑-55W" panose="00020600040101010101" charset="-122"/>
              </a:rPr>
              <a:t>DCE</a:t>
            </a:r>
            <a:r>
              <a:rPr lang="zh-CN" altLang="en-US">
                <a:solidFill>
                  <a:schemeClr val="dk1"/>
                </a:solidFill>
                <a:latin typeface="Arial" panose="020B0604020202020204" pitchFamily="34" charset="0"/>
                <a:ea typeface="汉仪君黑-55W" panose="00020600040101010101" charset="-122"/>
              </a:rPr>
              <a:t>项目将其发展为</a:t>
            </a:r>
            <a:r>
              <a:rPr lang="en-US" altLang="zh-CN">
                <a:solidFill>
                  <a:schemeClr val="dk1"/>
                </a:solidFill>
                <a:latin typeface="Arial" panose="020B0604020202020204" pitchFamily="34" charset="0"/>
                <a:ea typeface="汉仪君黑-55W" panose="00020600040101010101" charset="-122"/>
              </a:rPr>
              <a:t>UNIX</a:t>
            </a:r>
            <a:r>
              <a:rPr lang="zh-CN" altLang="en-US">
                <a:solidFill>
                  <a:schemeClr val="dk1"/>
                </a:solidFill>
                <a:latin typeface="Arial" panose="020B0604020202020204" pitchFamily="34" charset="0"/>
                <a:ea typeface="汉仪君黑-55W" panose="00020600040101010101" charset="-122"/>
              </a:rPr>
              <a:t>下</a:t>
            </a:r>
            <a:r>
              <a:rPr lang="en-US" altLang="zh-CN">
                <a:solidFill>
                  <a:schemeClr val="dk1"/>
                </a:solidFill>
                <a:latin typeface="Arial" panose="020B0604020202020204" pitchFamily="34" charset="0"/>
                <a:ea typeface="汉仪君黑-55W" panose="00020600040101010101" charset="-122"/>
              </a:rPr>
              <a:t>RPC</a:t>
            </a:r>
            <a:r>
              <a:rPr lang="zh-CN" altLang="en-US">
                <a:solidFill>
                  <a:schemeClr val="dk1"/>
                </a:solidFill>
                <a:latin typeface="Arial" panose="020B0604020202020204" pitchFamily="34" charset="0"/>
                <a:ea typeface="汉仪君黑-55W" panose="00020600040101010101" charset="-122"/>
              </a:rPr>
              <a:t>框架</a:t>
            </a:r>
            <a:r>
              <a:rPr lang="en-US" altLang="zh-CN">
                <a:solidFill>
                  <a:schemeClr val="dk1"/>
                </a:solidFill>
                <a:latin typeface="Arial" panose="020B0604020202020204" pitchFamily="34" charset="0"/>
                <a:ea typeface="汉仪君黑-55W" panose="00020600040101010101" charset="-122"/>
              </a:rPr>
              <a:t>DCE/PRC</a:t>
            </a:r>
            <a:endParaRPr lang="en-US" altLang="zh-CN">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微软 COM/DCOM 的前身MS RPC算是 DCE 的一种变体版本</a:t>
            </a:r>
            <a:endParaRPr lang="zh-CN" altLang="en-US">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 1988 年，Sun Microsystems 向互联网工程任务组（IIETF）提交了RFC 1050规范，基于 TCP/IP 的、支持 C 语言的 RPC 协议，后被称为ONC RPC（也被称为 Sun RPC）</a:t>
            </a:r>
            <a:endParaRPr lang="zh-CN" altLang="en-US">
              <a:solidFill>
                <a:schemeClr val="dk1"/>
              </a:solidFill>
              <a:latin typeface="Arial" panose="020B0604020202020204" pitchFamily="34" charset="0"/>
              <a:ea typeface="汉仪君黑-55W" panose="00020600040101010101" charset="-122"/>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rPr>
              <a:t>从它们开始，直至接下来这几十年来所有流行过的 RPC 协议，都不外乎变着花样使用各种手段来解决以下三个基本问题：</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5"/>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如何表示数据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6"/>
            </p:custDataLst>
          </p:nvPr>
        </p:nvSpPr>
        <p:spPr>
          <a:xfrm>
            <a:off x="695960" y="3735070"/>
            <a:ext cx="3435985" cy="1814830"/>
          </a:xfrm>
          <a:prstGeom prst="rect">
            <a:avLst/>
          </a:prstGeom>
          <a:noFill/>
        </p:spPr>
        <p:txBody>
          <a:bodyPr wrap="square" rtlCol="0">
            <a:spAutoFit/>
          </a:bodyPr>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ONC RPC（XDR）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 （CDR）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RMI（Java Object Serialization Stream Protocol）</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gRPC （Protocol Buffers）</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 （XML Serialization）</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众多轻量级 RPC 支持的JSON Serialization</a:t>
            </a:r>
            <a:endParaRPr lang="zh-CN" altLang="en-US" sz="1400">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7"/>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如何确定方法</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8"/>
            </p:custDataLst>
          </p:nvPr>
        </p:nvSpPr>
        <p:spPr>
          <a:xfrm>
            <a:off x="853567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9"/>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如何传递数据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4745355"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1"/>
            </p:custDataLst>
          </p:nvPr>
        </p:nvCxnSpPr>
        <p:spPr>
          <a:xfrm>
            <a:off x="4278630" y="2944495"/>
            <a:ext cx="17780" cy="26441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7891145" y="2954655"/>
            <a:ext cx="5080" cy="26339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3"/>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4"/>
            </p:custDataLst>
          </p:nvPr>
        </p:nvCxnSpPr>
        <p:spPr>
          <a:xfrm flipH="1">
            <a:off x="695960" y="5603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5"/>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6"/>
            </p:custDataLst>
          </p:nvPr>
        </p:nvCxnSpPr>
        <p:spPr>
          <a:xfrm flipH="1">
            <a:off x="695960" y="5730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9760" y="764858"/>
            <a:ext cx="456565" cy="456565"/>
          </a:xfrm>
          <a:prstGeom prst="rect">
            <a:avLst/>
          </a:prstGeom>
        </p:spPr>
      </p:pic>
      <p:pic>
        <p:nvPicPr>
          <p:cNvPr id="23" name="图片 22" descr="32313534343230383b32313534343139343bbda8d2e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617585" y="3224530"/>
            <a:ext cx="410845" cy="410845"/>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2861310"/>
          </a:xfrm>
          <a:prstGeom prst="rect">
            <a:avLst/>
          </a:prstGeom>
          <a:noFill/>
        </p:spPr>
        <p:txBody>
          <a:bodyPr wrap="square" rtlCol="0">
            <a:spAutoFit/>
          </a:bodyPr>
          <a:p>
            <a:pPr algn="l"/>
            <a:r>
              <a:rPr lang="zh-CN" altLang="en-US"/>
              <a:t>首次提出远程服务调用的定义：</a:t>
            </a:r>
            <a:endParaRPr lang="zh-CN" altLang="en-US"/>
          </a:p>
          <a:p>
            <a:pPr algn="l"/>
            <a:r>
              <a:rPr lang="zh-CN" altLang="en-US"/>
              <a:t>Remote procedure call is the synchronous language-level transfer of control between programs in disjoint address spaces whose primary communication medium is a narrow channel.</a:t>
            </a:r>
            <a:endParaRPr lang="zh-CN" altLang="en-US"/>
          </a:p>
          <a:p>
            <a:pPr algn="l"/>
            <a:endParaRPr lang="zh-CN" altLang="en-US"/>
          </a:p>
          <a:p>
            <a:pPr algn="l"/>
            <a:r>
              <a:rPr lang="zh-CN" altLang="en-US"/>
              <a:t>远程服务调用是指位于互不重合的内存地址空间中的两个程序，在语言层面上，以同步的方式使用带宽有限的信道来传输程序控制信息。</a:t>
            </a:r>
            <a:endParaRPr lang="zh-CN" altLang="en-US"/>
          </a:p>
          <a:p>
            <a:pPr algn="l"/>
            <a:endParaRPr lang="zh-CN" altLang="en-US"/>
          </a:p>
          <a:p>
            <a:pPr algn="l"/>
            <a:r>
              <a:rPr lang="zh-CN" altLang="en-US"/>
              <a:t>在 20 世纪 80 年代初期，传奇的施乐 Palo Alto 研究中心发布了基于 Cedar 语言的 RPC 框架 Lupine，并实现了世界上第一个基于 RPC 的商业应用 Courier</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661025"/>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8586" y="8462"/>
              <a:ext cx="1691"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致谢</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953135"/>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研究总结与致谢</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1645285" y="2684780"/>
            <a:ext cx="9015095" cy="1476375"/>
          </a:xfrm>
          <a:prstGeom prst="rect">
            <a:avLst/>
          </a:prstGeom>
          <a:noFill/>
        </p:spPr>
        <p:txBody>
          <a:bodyPr wrap="square" rtlCol="0">
            <a:spAutoFit/>
          </a:bodyPr>
          <a:p>
            <a:r>
              <a:rPr lang="zh-CN" altLang="en-US">
                <a:solidFill>
                  <a:schemeClr val="tx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tx1"/>
                </a:solidFill>
                <a:latin typeface="Arial" panose="020B0604020202020204" pitchFamily="34" charset="0"/>
                <a:ea typeface="汉仪君黑-55W" panose="00020600040101010101" charset="-122"/>
                <a:sym typeface="+mn-ea"/>
              </a:rPr>
              <a:t>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a:t>
            </a:r>
            <a:endParaRPr lang="zh-CN" altLang="en-US">
              <a:solidFill>
                <a:schemeClr val="tx1"/>
              </a:solidFill>
              <a:latin typeface="Arial" panose="020B0604020202020204" pitchFamily="34" charset="0"/>
              <a:ea typeface="汉仪君黑-55W" panose="00020600040101010101"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sp>
        <p:nvSpPr>
          <p:cNvPr id="3" name="文本框 2"/>
          <p:cNvSpPr txBox="1"/>
          <p:nvPr/>
        </p:nvSpPr>
        <p:spPr>
          <a:xfrm>
            <a:off x="2343785" y="3861435"/>
            <a:ext cx="7504430" cy="860425"/>
          </a:xfrm>
          <a:prstGeom prst="rect">
            <a:avLst/>
          </a:prstGeom>
          <a:noFill/>
        </p:spPr>
        <p:txBody>
          <a:bodyPr wrap="square" rtlCol="0">
            <a:spAutoFit/>
          </a:bodyPr>
          <a:p>
            <a:r>
              <a:rPr lang="zh-CN" altLang="en-US" sz="1000">
                <a:latin typeface="Arial" panose="020B0604020202020204" pitchFamily="34" charset="0"/>
                <a:ea typeface="汉仪君黑-55W" panose="00020600040101010101" charset="-122"/>
              </a:rPr>
              <a:t>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a:t>
            </a:r>
            <a:endParaRPr lang="zh-CN" altLang="en-US" sz="10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par>
                                <p:cTn id="11" presetID="22" presetClass="entr" presetSubtype="4" fill="hold" grpId="0" nodeType="withEffect">
                                  <p:stCondLst>
                                    <p:cond delay="0"/>
                                  </p:stCondLst>
                                  <p:childTnLst>
                                    <p:set>
                                      <p:cBhvr>
                                        <p:cTn id="12" dur="1000" fill="hold">
                                          <p:stCondLst>
                                            <p:cond delay="0"/>
                                          </p:stCondLst>
                                        </p:cTn>
                                        <p:tgtEl>
                                          <p:spTgt spid="2"/>
                                        </p:tgtEl>
                                        <p:attrNameLst>
                                          <p:attrName>style.visibility</p:attrName>
                                        </p:attrNameLst>
                                      </p:cBhvr>
                                      <p:to>
                                        <p:strVal val="visible"/>
                                      </p:to>
                                    </p:set>
                                    <p:animEffect transition="in" filter="wipe(down)">
                                      <p:cBhvr>
                                        <p:cTn id="13" dur="1000"/>
                                        <p:tgtEl>
                                          <p:spTgt spid="2"/>
                                        </p:tgtEl>
                                      </p:cBhvr>
                                    </p:animEffect>
                                  </p:childTnLst>
                                </p:cTn>
                              </p:par>
                              <p:par>
                                <p:cTn id="14" presetID="22" presetClass="entr" presetSubtype="4" fill="hold" grpId="0" nodeType="withEffect">
                                  <p:stCondLst>
                                    <p:cond delay="0"/>
                                  </p:stCondLst>
                                  <p:childTnLst>
                                    <p:set>
                                      <p:cBhvr>
                                        <p:cTn id="15" dur="1000"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par>
                                <p:cTn id="17" presetID="26" presetClass="entr" presetSubtype="0" fill="hold" grpId="0" nodeType="withEffect">
                                  <p:stCondLst>
                                    <p:cond delay="0"/>
                                  </p:stCondLst>
                                  <p:childTnLst>
                                    <p:set>
                                      <p:cBhvr>
                                        <p:cTn id="18" dur="1" fill="hold">
                                          <p:stCondLst>
                                            <p:cond delay="0"/>
                                          </p:stCondLst>
                                        </p:cTn>
                                        <p:tgtEl>
                                          <p:spTgt spid="4">
                                            <p:txEl>
                                              <p:pRg st="4294967295" end="4294967295"/>
                                            </p:txEl>
                                          </p:spTgt>
                                        </p:tgtEl>
                                        <p:attrNameLst>
                                          <p:attrName>style.visibility</p:attrName>
                                        </p:attrNameLst>
                                      </p:cBhvr>
                                      <p:to>
                                        <p:strVal val="visible"/>
                                      </p:to>
                                    </p:set>
                                    <p:animEffect transition="in" filter="wipe(down)">
                                      <p:cBhvr>
                                        <p:cTn id="19" dur="145">
                                          <p:stCondLst>
                                            <p:cond delay="0"/>
                                          </p:stCondLst>
                                        </p:cTn>
                                        <p:tgtEl>
                                          <p:spTgt spid="4">
                                            <p:txEl>
                                              <p:pRg st="4294967295" end="4294967295"/>
                                            </p:txEl>
                                          </p:spTgt>
                                        </p:tgtEl>
                                      </p:cBhvr>
                                    </p:animEffect>
                                    <p:anim calcmode="lin" valueType="num">
                                      <p:cBhvr>
                                        <p:cTn id="20" dur="455" tmFilter="0,0; 0.14,0.36; 0.43,0.73; 0.71,0.91; 1.0,1.0">
                                          <p:stCondLst>
                                            <p:cond delay="0"/>
                                          </p:stCondLst>
                                        </p:cTn>
                                        <p:tgtEl>
                                          <p:spTgt spid="4">
                                            <p:txEl>
                                              <p:pRg st="4294967295" end="4294967295"/>
                                            </p:txEl>
                                          </p:spTgt>
                                        </p:tgtEl>
                                        <p:attrNameLst>
                                          <p:attrName>ppt_x</p:attrName>
                                        </p:attrNameLst>
                                      </p:cBhvr>
                                      <p:tavLst>
                                        <p:tav tm="0">
                                          <p:val>
                                            <p:strVal val="#ppt_x-0.25"/>
                                          </p:val>
                                        </p:tav>
                                        <p:tav tm="100000">
                                          <p:val>
                                            <p:strVal val="#ppt_x"/>
                                          </p:val>
                                        </p:tav>
                                      </p:tavLst>
                                    </p:anim>
                                    <p:anim calcmode="lin" valueType="num">
                                      <p:cBhvr>
                                        <p:cTn id="21" dur="166" tmFilter="0.0,0.0; 0.25,0.07; 0.50,0.2; 0.75,0.467; 1.0,1.0">
                                          <p:stCondLst>
                                            <p:cond delay="0"/>
                                          </p:stCondLst>
                                        </p:cTn>
                                        <p:tgtEl>
                                          <p:spTgt spid="4">
                                            <p:txEl>
                                              <p:pRg st="4294967295" end="4294967295"/>
                                            </p:txEl>
                                          </p:spTgt>
                                        </p:tgtEl>
                                        <p:attrNameLst>
                                          <p:attrName>ppt_y</p:attrName>
                                        </p:attrNameLst>
                                      </p:cBhvr>
                                      <p:tavLst>
                                        <p:tav tm="0" fmla="#ppt_y-sin(pi*$)/3">
                                          <p:val>
                                            <p:fltVal val="0.5"/>
                                          </p:val>
                                        </p:tav>
                                        <p:tav tm="100000">
                                          <p:val>
                                            <p:fltVal val="1"/>
                                          </p:val>
                                        </p:tav>
                                      </p:tavLst>
                                    </p:anim>
                                    <p:anim calcmode="lin" valueType="num">
                                      <p:cBhvr>
                                        <p:cTn id="22" dur="166" tmFilter="0, 0; 0.125,0.2665; 0.25,0.4; 0.375,0.465; 0.5,0.5;  0.625,0.535; 0.75,0.6; 0.875,0.7335; 1,1">
                                          <p:stCondLst>
                                            <p:cond delay="166"/>
                                          </p:stCondLst>
                                        </p:cTn>
                                        <p:tgtEl>
                                          <p:spTgt spid="4">
                                            <p:txEl>
                                              <p:pRg st="4294967295" end="4294967295"/>
                                            </p:txEl>
                                          </p:spTgt>
                                        </p:tgtEl>
                                        <p:attrNameLst>
                                          <p:attrName>ppt_y</p:attrName>
                                        </p:attrNameLst>
                                      </p:cBhvr>
                                      <p:tavLst>
                                        <p:tav tm="0" fmla="#ppt_y-sin(pi*$)/9">
                                          <p:val>
                                            <p:fltVal val="0"/>
                                          </p:val>
                                        </p:tav>
                                        <p:tav tm="100000">
                                          <p:val>
                                            <p:fltVal val="1"/>
                                          </p:val>
                                        </p:tav>
                                      </p:tavLst>
                                    </p:anim>
                                    <p:anim calcmode="lin" valueType="num">
                                      <p:cBhvr>
                                        <p:cTn id="23" dur="83" tmFilter="0, 0; 0.125,0.2665; 0.25,0.4; 0.375,0.465; 0.5,0.5;  0.625,0.535; 0.75,0.6; 0.875,0.7335; 1,1">
                                          <p:stCondLst>
                                            <p:cond delay="331"/>
                                          </p:stCondLst>
                                        </p:cTn>
                                        <p:tgtEl>
                                          <p:spTgt spid="4">
                                            <p:txEl>
                                              <p:pRg st="4294967295" end="4294967295"/>
                                            </p:txEl>
                                          </p:spTgt>
                                        </p:tgtEl>
                                        <p:attrNameLst>
                                          <p:attrName>ppt_y</p:attrName>
                                        </p:attrNameLst>
                                      </p:cBhvr>
                                      <p:tavLst>
                                        <p:tav tm="0" fmla="#ppt_y-sin(pi*$)/27">
                                          <p:val>
                                            <p:fltVal val="0"/>
                                          </p:val>
                                        </p:tav>
                                        <p:tav tm="100000">
                                          <p:val>
                                            <p:fltVal val="1"/>
                                          </p:val>
                                        </p:tav>
                                      </p:tavLst>
                                    </p:anim>
                                    <p:anim calcmode="lin" valueType="num">
                                      <p:cBhvr>
                                        <p:cTn id="24" dur="41" tmFilter="0, 0; 0.125,0.2665; 0.25,0.4; 0.375,0.465; 0.5,0.5;  0.625,0.535; 0.75,0.6; 0.875,0.7335; 1,1">
                                          <p:stCondLst>
                                            <p:cond delay="414"/>
                                          </p:stCondLst>
                                        </p:cTn>
                                        <p:tgtEl>
                                          <p:spTgt spid="4">
                                            <p:txEl>
                                              <p:pRg st="4294967295" end="4294967295"/>
                                            </p:txEl>
                                          </p:spTgt>
                                        </p:tgtEl>
                                        <p:attrNameLst>
                                          <p:attrName>ppt_y</p:attrName>
                                        </p:attrNameLst>
                                      </p:cBhvr>
                                      <p:tavLst>
                                        <p:tav tm="0" fmla="#ppt_y-sin(pi*$)/81">
                                          <p:val>
                                            <p:fltVal val="0"/>
                                          </p:val>
                                        </p:tav>
                                        <p:tav tm="100000">
                                          <p:val>
                                            <p:fltVal val="1"/>
                                          </p:val>
                                        </p:tav>
                                      </p:tavLst>
                                    </p:anim>
                                    <p:animScale>
                                      <p:cBhvr>
                                        <p:cTn id="25" dur="7">
                                          <p:stCondLst>
                                            <p:cond delay="163"/>
                                          </p:stCondLst>
                                        </p:cTn>
                                        <p:tgtEl>
                                          <p:spTgt spid="4">
                                            <p:txEl>
                                              <p:pRg st="4294967295" end="4294967295"/>
                                            </p:txEl>
                                          </p:spTgt>
                                        </p:tgtEl>
                                      </p:cBhvr>
                                      <p:to x="100000" y="60000"/>
                                    </p:animScale>
                                    <p:animScale>
                                      <p:cBhvr>
                                        <p:cTn id="26" dur="41" decel="50000">
                                          <p:stCondLst>
                                            <p:cond delay="169"/>
                                          </p:stCondLst>
                                        </p:cTn>
                                        <p:tgtEl>
                                          <p:spTgt spid="4">
                                            <p:txEl>
                                              <p:pRg st="4294967295" end="4294967295"/>
                                            </p:txEl>
                                          </p:spTgt>
                                        </p:tgtEl>
                                      </p:cBhvr>
                                      <p:to x="100000" y="100000"/>
                                    </p:animScale>
                                    <p:animScale>
                                      <p:cBhvr>
                                        <p:cTn id="27" dur="7">
                                          <p:stCondLst>
                                            <p:cond delay="328"/>
                                          </p:stCondLst>
                                        </p:cTn>
                                        <p:tgtEl>
                                          <p:spTgt spid="4">
                                            <p:txEl>
                                              <p:pRg st="4294967295" end="4294967295"/>
                                            </p:txEl>
                                          </p:spTgt>
                                        </p:tgtEl>
                                      </p:cBhvr>
                                      <p:to x="100000" y="80000"/>
                                    </p:animScale>
                                    <p:animScale>
                                      <p:cBhvr>
                                        <p:cTn id="28" dur="41" decel="50000">
                                          <p:stCondLst>
                                            <p:cond delay="335"/>
                                          </p:stCondLst>
                                        </p:cTn>
                                        <p:tgtEl>
                                          <p:spTgt spid="4">
                                            <p:txEl>
                                              <p:pRg st="4294967295" end="4294967295"/>
                                            </p:txEl>
                                          </p:spTgt>
                                        </p:tgtEl>
                                      </p:cBhvr>
                                      <p:to x="100000" y="100000"/>
                                    </p:animScale>
                                    <p:animScale>
                                      <p:cBhvr>
                                        <p:cTn id="29" dur="7">
                                          <p:stCondLst>
                                            <p:cond delay="411"/>
                                          </p:stCondLst>
                                        </p:cTn>
                                        <p:tgtEl>
                                          <p:spTgt spid="4">
                                            <p:txEl>
                                              <p:pRg st="4294967295" end="4294967295"/>
                                            </p:txEl>
                                          </p:spTgt>
                                        </p:tgtEl>
                                      </p:cBhvr>
                                      <p:to x="100000" y="90000"/>
                                    </p:animScale>
                                    <p:animScale>
                                      <p:cBhvr>
                                        <p:cTn id="30" dur="41" decel="50000">
                                          <p:stCondLst>
                                            <p:cond delay="417"/>
                                          </p:stCondLst>
                                        </p:cTn>
                                        <p:tgtEl>
                                          <p:spTgt spid="4">
                                            <p:txEl>
                                              <p:pRg st="4294967295" end="4294967295"/>
                                            </p:txEl>
                                          </p:spTgt>
                                        </p:tgtEl>
                                      </p:cBhvr>
                                      <p:to x="100000" y="100000"/>
                                    </p:animScale>
                                    <p:animScale>
                                      <p:cBhvr>
                                        <p:cTn id="31" dur="7">
                                          <p:stCondLst>
                                            <p:cond delay="452"/>
                                          </p:stCondLst>
                                        </p:cTn>
                                        <p:tgtEl>
                                          <p:spTgt spid="4">
                                            <p:txEl>
                                              <p:pRg st="4294967295" end="4294967295"/>
                                            </p:txEl>
                                          </p:spTgt>
                                        </p:tgtEl>
                                      </p:cBhvr>
                                      <p:to x="100000" y="95000"/>
                                    </p:animScale>
                                    <p:animScale>
                                      <p:cBhvr>
                                        <p:cTn id="32" dur="41" decel="50000">
                                          <p:stCondLst>
                                            <p:cond delay="459"/>
                                          </p:stCondLst>
                                        </p:cTn>
                                        <p:tgtEl>
                                          <p:spTgt spid="4">
                                            <p:txEl>
                                              <p:pRg st="4294967295" end="4294967295"/>
                                            </p:txEl>
                                          </p:spTgt>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xEl>
                                              <p:pRg st="4294967295" end="4294967295"/>
                                            </p:txEl>
                                          </p:spTgt>
                                        </p:tgtEl>
                                        <p:attrNameLst>
                                          <p:attrName>style.visibility</p:attrName>
                                        </p:attrNameLst>
                                      </p:cBhvr>
                                      <p:to>
                                        <p:strVal val="visible"/>
                                      </p:to>
                                    </p:set>
                                    <p:animEffect transition="in" filter="wipe(down)">
                                      <p:cBhvr>
                                        <p:cTn id="35" dur="145">
                                          <p:stCondLst>
                                            <p:cond delay="0"/>
                                          </p:stCondLst>
                                        </p:cTn>
                                        <p:tgtEl>
                                          <p:spTgt spid="8">
                                            <p:txEl>
                                              <p:pRg st="4294967295" end="4294967295"/>
                                            </p:txEl>
                                          </p:spTgt>
                                        </p:tgtEl>
                                      </p:cBhvr>
                                    </p:animEffect>
                                    <p:anim calcmode="lin" valueType="num">
                                      <p:cBhvr>
                                        <p:cTn id="36" dur="455" tmFilter="0,0; 0.14,0.36; 0.43,0.73; 0.71,0.91; 1.0,1.0">
                                          <p:stCondLst>
                                            <p:cond delay="0"/>
                                          </p:stCondLst>
                                        </p:cTn>
                                        <p:tgtEl>
                                          <p:spTgt spid="8">
                                            <p:txEl>
                                              <p:pRg st="4294967295" end="4294967295"/>
                                            </p:txEl>
                                          </p:spTgt>
                                        </p:tgtEl>
                                        <p:attrNameLst>
                                          <p:attrName>ppt_x</p:attrName>
                                        </p:attrNameLst>
                                      </p:cBhvr>
                                      <p:tavLst>
                                        <p:tav tm="0">
                                          <p:val>
                                            <p:strVal val="#ppt_x-0.25"/>
                                          </p:val>
                                        </p:tav>
                                        <p:tav tm="100000">
                                          <p:val>
                                            <p:strVal val="#ppt_x"/>
                                          </p:val>
                                        </p:tav>
                                      </p:tavLst>
                                    </p:anim>
                                    <p:anim calcmode="lin" valueType="num">
                                      <p:cBhvr>
                                        <p:cTn id="37" dur="166" tmFilter="0.0,0.0; 0.25,0.07; 0.50,0.2; 0.75,0.467; 1.0,1.0">
                                          <p:stCondLst>
                                            <p:cond delay="0"/>
                                          </p:stCondLst>
                                        </p:cTn>
                                        <p:tgtEl>
                                          <p:spTgt spid="8">
                                            <p:txEl>
                                              <p:pRg st="4294967295" end="4294967295"/>
                                            </p:txEl>
                                          </p:spTgt>
                                        </p:tgtEl>
                                        <p:attrNameLst>
                                          <p:attrName>ppt_y</p:attrName>
                                        </p:attrNameLst>
                                      </p:cBhvr>
                                      <p:tavLst>
                                        <p:tav tm="0" fmla="#ppt_y-sin(pi*$)/3">
                                          <p:val>
                                            <p:fltVal val="0.5"/>
                                          </p:val>
                                        </p:tav>
                                        <p:tav tm="100000">
                                          <p:val>
                                            <p:fltVal val="1"/>
                                          </p:val>
                                        </p:tav>
                                      </p:tavLst>
                                    </p:anim>
                                    <p:anim calcmode="lin" valueType="num">
                                      <p:cBhvr>
                                        <p:cTn id="38" dur="166" tmFilter="0, 0; 0.125,0.2665; 0.25,0.4; 0.375,0.465; 0.5,0.5;  0.625,0.535; 0.75,0.6; 0.875,0.7335; 1,1">
                                          <p:stCondLst>
                                            <p:cond delay="166"/>
                                          </p:stCondLst>
                                        </p:cTn>
                                        <p:tgtEl>
                                          <p:spTgt spid="8">
                                            <p:txEl>
                                              <p:pRg st="4294967295" end="4294967295"/>
                                            </p:txEl>
                                          </p:spTgt>
                                        </p:tgtEl>
                                        <p:attrNameLst>
                                          <p:attrName>ppt_y</p:attrName>
                                        </p:attrNameLst>
                                      </p:cBhvr>
                                      <p:tavLst>
                                        <p:tav tm="0" fmla="#ppt_y-sin(pi*$)/9">
                                          <p:val>
                                            <p:fltVal val="0"/>
                                          </p:val>
                                        </p:tav>
                                        <p:tav tm="100000">
                                          <p:val>
                                            <p:fltVal val="1"/>
                                          </p:val>
                                        </p:tav>
                                      </p:tavLst>
                                    </p:anim>
                                    <p:anim calcmode="lin" valueType="num">
                                      <p:cBhvr>
                                        <p:cTn id="39" dur="83" tmFilter="0, 0; 0.125,0.2665; 0.25,0.4; 0.375,0.465; 0.5,0.5;  0.625,0.535; 0.75,0.6; 0.875,0.7335; 1,1">
                                          <p:stCondLst>
                                            <p:cond delay="331"/>
                                          </p:stCondLst>
                                        </p:cTn>
                                        <p:tgtEl>
                                          <p:spTgt spid="8">
                                            <p:txEl>
                                              <p:pRg st="4294967295" end="4294967295"/>
                                            </p:txEl>
                                          </p:spTgt>
                                        </p:tgtEl>
                                        <p:attrNameLst>
                                          <p:attrName>ppt_y</p:attrName>
                                        </p:attrNameLst>
                                      </p:cBhvr>
                                      <p:tavLst>
                                        <p:tav tm="0" fmla="#ppt_y-sin(pi*$)/27">
                                          <p:val>
                                            <p:fltVal val="0"/>
                                          </p:val>
                                        </p:tav>
                                        <p:tav tm="100000">
                                          <p:val>
                                            <p:fltVal val="1"/>
                                          </p:val>
                                        </p:tav>
                                      </p:tavLst>
                                    </p:anim>
                                    <p:anim calcmode="lin" valueType="num">
                                      <p:cBhvr>
                                        <p:cTn id="40" dur="41" tmFilter="0, 0; 0.125,0.2665; 0.25,0.4; 0.375,0.465; 0.5,0.5;  0.625,0.535; 0.75,0.6; 0.875,0.7335; 1,1">
                                          <p:stCondLst>
                                            <p:cond delay="414"/>
                                          </p:stCondLst>
                                        </p:cTn>
                                        <p:tgtEl>
                                          <p:spTgt spid="8">
                                            <p:txEl>
                                              <p:pRg st="4294967295" end="4294967295"/>
                                            </p:txEl>
                                          </p:spTgt>
                                        </p:tgtEl>
                                        <p:attrNameLst>
                                          <p:attrName>ppt_y</p:attrName>
                                        </p:attrNameLst>
                                      </p:cBhvr>
                                      <p:tavLst>
                                        <p:tav tm="0" fmla="#ppt_y-sin(pi*$)/81">
                                          <p:val>
                                            <p:fltVal val="0"/>
                                          </p:val>
                                        </p:tav>
                                        <p:tav tm="100000">
                                          <p:val>
                                            <p:fltVal val="1"/>
                                          </p:val>
                                        </p:tav>
                                      </p:tavLst>
                                    </p:anim>
                                    <p:animScale>
                                      <p:cBhvr>
                                        <p:cTn id="41" dur="7">
                                          <p:stCondLst>
                                            <p:cond delay="163"/>
                                          </p:stCondLst>
                                        </p:cTn>
                                        <p:tgtEl>
                                          <p:spTgt spid="8">
                                            <p:txEl>
                                              <p:pRg st="4294967295" end="4294967295"/>
                                            </p:txEl>
                                          </p:spTgt>
                                        </p:tgtEl>
                                      </p:cBhvr>
                                      <p:to x="100000" y="60000"/>
                                    </p:animScale>
                                    <p:animScale>
                                      <p:cBhvr>
                                        <p:cTn id="42" dur="41" decel="50000">
                                          <p:stCondLst>
                                            <p:cond delay="169"/>
                                          </p:stCondLst>
                                        </p:cTn>
                                        <p:tgtEl>
                                          <p:spTgt spid="8">
                                            <p:txEl>
                                              <p:pRg st="4294967295" end="4294967295"/>
                                            </p:txEl>
                                          </p:spTgt>
                                        </p:tgtEl>
                                      </p:cBhvr>
                                      <p:to x="100000" y="100000"/>
                                    </p:animScale>
                                    <p:animScale>
                                      <p:cBhvr>
                                        <p:cTn id="43" dur="7">
                                          <p:stCondLst>
                                            <p:cond delay="328"/>
                                          </p:stCondLst>
                                        </p:cTn>
                                        <p:tgtEl>
                                          <p:spTgt spid="8">
                                            <p:txEl>
                                              <p:pRg st="4294967295" end="4294967295"/>
                                            </p:txEl>
                                          </p:spTgt>
                                        </p:tgtEl>
                                      </p:cBhvr>
                                      <p:to x="100000" y="80000"/>
                                    </p:animScale>
                                    <p:animScale>
                                      <p:cBhvr>
                                        <p:cTn id="44" dur="41" decel="50000">
                                          <p:stCondLst>
                                            <p:cond delay="335"/>
                                          </p:stCondLst>
                                        </p:cTn>
                                        <p:tgtEl>
                                          <p:spTgt spid="8">
                                            <p:txEl>
                                              <p:pRg st="4294967295" end="4294967295"/>
                                            </p:txEl>
                                          </p:spTgt>
                                        </p:tgtEl>
                                      </p:cBhvr>
                                      <p:to x="100000" y="100000"/>
                                    </p:animScale>
                                    <p:animScale>
                                      <p:cBhvr>
                                        <p:cTn id="45" dur="7">
                                          <p:stCondLst>
                                            <p:cond delay="411"/>
                                          </p:stCondLst>
                                        </p:cTn>
                                        <p:tgtEl>
                                          <p:spTgt spid="8">
                                            <p:txEl>
                                              <p:pRg st="4294967295" end="4294967295"/>
                                            </p:txEl>
                                          </p:spTgt>
                                        </p:tgtEl>
                                      </p:cBhvr>
                                      <p:to x="100000" y="90000"/>
                                    </p:animScale>
                                    <p:animScale>
                                      <p:cBhvr>
                                        <p:cTn id="46" dur="41" decel="50000">
                                          <p:stCondLst>
                                            <p:cond delay="417"/>
                                          </p:stCondLst>
                                        </p:cTn>
                                        <p:tgtEl>
                                          <p:spTgt spid="8">
                                            <p:txEl>
                                              <p:pRg st="4294967295" end="4294967295"/>
                                            </p:txEl>
                                          </p:spTgt>
                                        </p:tgtEl>
                                      </p:cBhvr>
                                      <p:to x="100000" y="100000"/>
                                    </p:animScale>
                                    <p:animScale>
                                      <p:cBhvr>
                                        <p:cTn id="47" dur="7">
                                          <p:stCondLst>
                                            <p:cond delay="452"/>
                                          </p:stCondLst>
                                        </p:cTn>
                                        <p:tgtEl>
                                          <p:spTgt spid="8">
                                            <p:txEl>
                                              <p:pRg st="4294967295" end="4294967295"/>
                                            </p:txEl>
                                          </p:spTgt>
                                        </p:tgtEl>
                                      </p:cBhvr>
                                      <p:to x="100000" y="95000"/>
                                    </p:animScale>
                                    <p:animScale>
                                      <p:cBhvr>
                                        <p:cTn id="48" dur="41" decel="50000">
                                          <p:stCondLst>
                                            <p:cond delay="459"/>
                                          </p:stCondLst>
                                        </p:cTn>
                                        <p:tgtEl>
                                          <p:spTgt spid="8">
                                            <p:txEl>
                                              <p:pRg st="4294967295" end="4294967295"/>
                                            </p:txEl>
                                          </p:spTgt>
                                        </p:tgtEl>
                                      </p:cBhvr>
                                      <p:to x="100000" y="100000"/>
                                    </p:animScale>
                                  </p:childTnLst>
                                </p:cTn>
                              </p:par>
                              <p:par>
                                <p:cTn id="49" presetID="26" presetClass="entr" presetSubtype="0" fill="hold" grpId="0" nodeType="withEffect">
                                  <p:stCondLst>
                                    <p:cond delay="0"/>
                                  </p:stCondLst>
                                  <p:childTnLst>
                                    <p:set>
                                      <p:cBhvr>
                                        <p:cTn id="50" dur="1" fill="hold">
                                          <p:stCondLst>
                                            <p:cond delay="0"/>
                                          </p:stCondLst>
                                        </p:cTn>
                                        <p:tgtEl>
                                          <p:spTgt spid="9">
                                            <p:txEl>
                                              <p:pRg st="4294967295" end="4294967295"/>
                                            </p:txEl>
                                          </p:spTgt>
                                        </p:tgtEl>
                                        <p:attrNameLst>
                                          <p:attrName>style.visibility</p:attrName>
                                        </p:attrNameLst>
                                      </p:cBhvr>
                                      <p:to>
                                        <p:strVal val="visible"/>
                                      </p:to>
                                    </p:set>
                                    <p:animEffect transition="in" filter="wipe(down)">
                                      <p:cBhvr>
                                        <p:cTn id="51" dur="145">
                                          <p:stCondLst>
                                            <p:cond delay="0"/>
                                          </p:stCondLst>
                                        </p:cTn>
                                        <p:tgtEl>
                                          <p:spTgt spid="9">
                                            <p:txEl>
                                              <p:pRg st="4294967295" end="4294967295"/>
                                            </p:txEl>
                                          </p:spTgt>
                                        </p:tgtEl>
                                      </p:cBhvr>
                                    </p:animEffect>
                                    <p:anim calcmode="lin" valueType="num">
                                      <p:cBhvr>
                                        <p:cTn id="52" dur="455" tmFilter="0,0; 0.14,0.36; 0.43,0.73; 0.71,0.91; 1.0,1.0">
                                          <p:stCondLst>
                                            <p:cond delay="0"/>
                                          </p:stCondLst>
                                        </p:cTn>
                                        <p:tgtEl>
                                          <p:spTgt spid="9">
                                            <p:txEl>
                                              <p:pRg st="4294967295" end="4294967295"/>
                                            </p:txEl>
                                          </p:spTgt>
                                        </p:tgtEl>
                                        <p:attrNameLst>
                                          <p:attrName>ppt_x</p:attrName>
                                        </p:attrNameLst>
                                      </p:cBhvr>
                                      <p:tavLst>
                                        <p:tav tm="0">
                                          <p:val>
                                            <p:strVal val="#ppt_x-0.25"/>
                                          </p:val>
                                        </p:tav>
                                        <p:tav tm="100000">
                                          <p:val>
                                            <p:strVal val="#ppt_x"/>
                                          </p:val>
                                        </p:tav>
                                      </p:tavLst>
                                    </p:anim>
                                    <p:anim calcmode="lin" valueType="num">
                                      <p:cBhvr>
                                        <p:cTn id="53" dur="166" tmFilter="0.0,0.0; 0.25,0.07; 0.50,0.2; 0.75,0.467; 1.0,1.0">
                                          <p:stCondLst>
                                            <p:cond delay="0"/>
                                          </p:stCondLst>
                                        </p:cTn>
                                        <p:tgtEl>
                                          <p:spTgt spid="9">
                                            <p:txEl>
                                              <p:pRg st="4294967295" end="4294967295"/>
                                            </p:txEl>
                                          </p:spTgt>
                                        </p:tgtEl>
                                        <p:attrNameLst>
                                          <p:attrName>ppt_y</p:attrName>
                                        </p:attrNameLst>
                                      </p:cBhvr>
                                      <p:tavLst>
                                        <p:tav tm="0" fmla="#ppt_y-sin(pi*$)/3">
                                          <p:val>
                                            <p:fltVal val="0.5"/>
                                          </p:val>
                                        </p:tav>
                                        <p:tav tm="100000">
                                          <p:val>
                                            <p:fltVal val="1"/>
                                          </p:val>
                                        </p:tav>
                                      </p:tavLst>
                                    </p:anim>
                                    <p:anim calcmode="lin" valueType="num">
                                      <p:cBhvr>
                                        <p:cTn id="54" dur="166" tmFilter="0, 0; 0.125,0.2665; 0.25,0.4; 0.375,0.465; 0.5,0.5;  0.625,0.535; 0.75,0.6; 0.875,0.7335; 1,1">
                                          <p:stCondLst>
                                            <p:cond delay="166"/>
                                          </p:stCondLst>
                                        </p:cTn>
                                        <p:tgtEl>
                                          <p:spTgt spid="9">
                                            <p:txEl>
                                              <p:pRg st="4294967295" end="4294967295"/>
                                            </p:txEl>
                                          </p:spTgt>
                                        </p:tgtEl>
                                        <p:attrNameLst>
                                          <p:attrName>ppt_y</p:attrName>
                                        </p:attrNameLst>
                                      </p:cBhvr>
                                      <p:tavLst>
                                        <p:tav tm="0" fmla="#ppt_y-sin(pi*$)/9">
                                          <p:val>
                                            <p:fltVal val="0"/>
                                          </p:val>
                                        </p:tav>
                                        <p:tav tm="100000">
                                          <p:val>
                                            <p:fltVal val="1"/>
                                          </p:val>
                                        </p:tav>
                                      </p:tavLst>
                                    </p:anim>
                                    <p:anim calcmode="lin" valueType="num">
                                      <p:cBhvr>
                                        <p:cTn id="55" dur="83" tmFilter="0, 0; 0.125,0.2665; 0.25,0.4; 0.375,0.465; 0.5,0.5;  0.625,0.535; 0.75,0.6; 0.875,0.7335; 1,1">
                                          <p:stCondLst>
                                            <p:cond delay="331"/>
                                          </p:stCondLst>
                                        </p:cTn>
                                        <p:tgtEl>
                                          <p:spTgt spid="9">
                                            <p:txEl>
                                              <p:pRg st="4294967295" end="4294967295"/>
                                            </p:txEl>
                                          </p:spTgt>
                                        </p:tgtEl>
                                        <p:attrNameLst>
                                          <p:attrName>ppt_y</p:attrName>
                                        </p:attrNameLst>
                                      </p:cBhvr>
                                      <p:tavLst>
                                        <p:tav tm="0" fmla="#ppt_y-sin(pi*$)/27">
                                          <p:val>
                                            <p:fltVal val="0"/>
                                          </p:val>
                                        </p:tav>
                                        <p:tav tm="100000">
                                          <p:val>
                                            <p:fltVal val="1"/>
                                          </p:val>
                                        </p:tav>
                                      </p:tavLst>
                                    </p:anim>
                                    <p:anim calcmode="lin" valueType="num">
                                      <p:cBhvr>
                                        <p:cTn id="56" dur="41" tmFilter="0, 0; 0.125,0.2665; 0.25,0.4; 0.375,0.465; 0.5,0.5;  0.625,0.535; 0.75,0.6; 0.875,0.7335; 1,1">
                                          <p:stCondLst>
                                            <p:cond delay="414"/>
                                          </p:stCondLst>
                                        </p:cTn>
                                        <p:tgtEl>
                                          <p:spTgt spid="9">
                                            <p:txEl>
                                              <p:pRg st="4294967295" end="4294967295"/>
                                            </p:txEl>
                                          </p:spTgt>
                                        </p:tgtEl>
                                        <p:attrNameLst>
                                          <p:attrName>ppt_y</p:attrName>
                                        </p:attrNameLst>
                                      </p:cBhvr>
                                      <p:tavLst>
                                        <p:tav tm="0" fmla="#ppt_y-sin(pi*$)/81">
                                          <p:val>
                                            <p:fltVal val="0"/>
                                          </p:val>
                                        </p:tav>
                                        <p:tav tm="100000">
                                          <p:val>
                                            <p:fltVal val="1"/>
                                          </p:val>
                                        </p:tav>
                                      </p:tavLst>
                                    </p:anim>
                                    <p:animScale>
                                      <p:cBhvr>
                                        <p:cTn id="57" dur="7">
                                          <p:stCondLst>
                                            <p:cond delay="163"/>
                                          </p:stCondLst>
                                        </p:cTn>
                                        <p:tgtEl>
                                          <p:spTgt spid="9">
                                            <p:txEl>
                                              <p:pRg st="4294967295" end="4294967295"/>
                                            </p:txEl>
                                          </p:spTgt>
                                        </p:tgtEl>
                                      </p:cBhvr>
                                      <p:to x="100000" y="60000"/>
                                    </p:animScale>
                                    <p:animScale>
                                      <p:cBhvr>
                                        <p:cTn id="58" dur="41" decel="50000">
                                          <p:stCondLst>
                                            <p:cond delay="169"/>
                                          </p:stCondLst>
                                        </p:cTn>
                                        <p:tgtEl>
                                          <p:spTgt spid="9">
                                            <p:txEl>
                                              <p:pRg st="4294967295" end="4294967295"/>
                                            </p:txEl>
                                          </p:spTgt>
                                        </p:tgtEl>
                                      </p:cBhvr>
                                      <p:to x="100000" y="100000"/>
                                    </p:animScale>
                                    <p:animScale>
                                      <p:cBhvr>
                                        <p:cTn id="59" dur="7">
                                          <p:stCondLst>
                                            <p:cond delay="328"/>
                                          </p:stCondLst>
                                        </p:cTn>
                                        <p:tgtEl>
                                          <p:spTgt spid="9">
                                            <p:txEl>
                                              <p:pRg st="4294967295" end="4294967295"/>
                                            </p:txEl>
                                          </p:spTgt>
                                        </p:tgtEl>
                                      </p:cBhvr>
                                      <p:to x="100000" y="80000"/>
                                    </p:animScale>
                                    <p:animScale>
                                      <p:cBhvr>
                                        <p:cTn id="60" dur="41" decel="50000">
                                          <p:stCondLst>
                                            <p:cond delay="335"/>
                                          </p:stCondLst>
                                        </p:cTn>
                                        <p:tgtEl>
                                          <p:spTgt spid="9">
                                            <p:txEl>
                                              <p:pRg st="4294967295" end="4294967295"/>
                                            </p:txEl>
                                          </p:spTgt>
                                        </p:tgtEl>
                                      </p:cBhvr>
                                      <p:to x="100000" y="100000"/>
                                    </p:animScale>
                                    <p:animScale>
                                      <p:cBhvr>
                                        <p:cTn id="61" dur="7">
                                          <p:stCondLst>
                                            <p:cond delay="411"/>
                                          </p:stCondLst>
                                        </p:cTn>
                                        <p:tgtEl>
                                          <p:spTgt spid="9">
                                            <p:txEl>
                                              <p:pRg st="4294967295" end="4294967295"/>
                                            </p:txEl>
                                          </p:spTgt>
                                        </p:tgtEl>
                                      </p:cBhvr>
                                      <p:to x="100000" y="90000"/>
                                    </p:animScale>
                                    <p:animScale>
                                      <p:cBhvr>
                                        <p:cTn id="62" dur="41" decel="50000">
                                          <p:stCondLst>
                                            <p:cond delay="417"/>
                                          </p:stCondLst>
                                        </p:cTn>
                                        <p:tgtEl>
                                          <p:spTgt spid="9">
                                            <p:txEl>
                                              <p:pRg st="4294967295" end="4294967295"/>
                                            </p:txEl>
                                          </p:spTgt>
                                        </p:tgtEl>
                                      </p:cBhvr>
                                      <p:to x="100000" y="100000"/>
                                    </p:animScale>
                                    <p:animScale>
                                      <p:cBhvr>
                                        <p:cTn id="63" dur="7">
                                          <p:stCondLst>
                                            <p:cond delay="452"/>
                                          </p:stCondLst>
                                        </p:cTn>
                                        <p:tgtEl>
                                          <p:spTgt spid="9">
                                            <p:txEl>
                                              <p:pRg st="4294967295" end="4294967295"/>
                                            </p:txEl>
                                          </p:spTgt>
                                        </p:tgtEl>
                                      </p:cBhvr>
                                      <p:to x="100000" y="95000"/>
                                    </p:animScale>
                                    <p:animScale>
                                      <p:cBhvr>
                                        <p:cTn id="64" dur="41" decel="50000">
                                          <p:stCondLst>
                                            <p:cond delay="459"/>
                                          </p:stCondLst>
                                        </p:cTn>
                                        <p:tgtEl>
                                          <p:spTgt spid="9">
                                            <p:txEl>
                                              <p:pRg st="4294967295" end="4294967295"/>
                                            </p:txEl>
                                          </p:spTgt>
                                        </p:tgtEl>
                                      </p:cBhvr>
                                      <p:to x="100000" y="100000"/>
                                    </p:animScale>
                                  </p:childTnLst>
                                </p:cTn>
                              </p:par>
                              <p:par>
                                <p:cTn id="65" presetID="26" presetClass="entr" presetSubtype="0" fill="hold" grpId="0" nodeType="withEffect">
                                  <p:stCondLst>
                                    <p:cond delay="0"/>
                                  </p:stCondLst>
                                  <p:childTnLst>
                                    <p:set>
                                      <p:cBhvr>
                                        <p:cTn id="66" dur="1" fill="hold">
                                          <p:stCondLst>
                                            <p:cond delay="0"/>
                                          </p:stCondLst>
                                        </p:cTn>
                                        <p:tgtEl>
                                          <p:spTgt spid="10">
                                            <p:txEl>
                                              <p:pRg st="4294967295" end="4294967295"/>
                                            </p:txEl>
                                          </p:spTgt>
                                        </p:tgtEl>
                                        <p:attrNameLst>
                                          <p:attrName>style.visibility</p:attrName>
                                        </p:attrNameLst>
                                      </p:cBhvr>
                                      <p:to>
                                        <p:strVal val="visible"/>
                                      </p:to>
                                    </p:set>
                                    <p:animEffect transition="in" filter="wipe(down)">
                                      <p:cBhvr>
                                        <p:cTn id="67" dur="145">
                                          <p:stCondLst>
                                            <p:cond delay="0"/>
                                          </p:stCondLst>
                                        </p:cTn>
                                        <p:tgtEl>
                                          <p:spTgt spid="10">
                                            <p:txEl>
                                              <p:pRg st="4294967295" end="4294967295"/>
                                            </p:txEl>
                                          </p:spTgt>
                                        </p:tgtEl>
                                      </p:cBhvr>
                                    </p:animEffect>
                                    <p:anim calcmode="lin" valueType="num">
                                      <p:cBhvr>
                                        <p:cTn id="68" dur="455" tmFilter="0,0; 0.14,0.36; 0.43,0.73; 0.71,0.91; 1.0,1.0">
                                          <p:stCondLst>
                                            <p:cond delay="0"/>
                                          </p:stCondLst>
                                        </p:cTn>
                                        <p:tgtEl>
                                          <p:spTgt spid="10">
                                            <p:txEl>
                                              <p:pRg st="4294967295" end="4294967295"/>
                                            </p:txEl>
                                          </p:spTgt>
                                        </p:tgtEl>
                                        <p:attrNameLst>
                                          <p:attrName>ppt_x</p:attrName>
                                        </p:attrNameLst>
                                      </p:cBhvr>
                                      <p:tavLst>
                                        <p:tav tm="0">
                                          <p:val>
                                            <p:strVal val="#ppt_x-0.25"/>
                                          </p:val>
                                        </p:tav>
                                        <p:tav tm="100000">
                                          <p:val>
                                            <p:strVal val="#ppt_x"/>
                                          </p:val>
                                        </p:tav>
                                      </p:tavLst>
                                    </p:anim>
                                    <p:anim calcmode="lin" valueType="num">
                                      <p:cBhvr>
                                        <p:cTn id="69" dur="166" tmFilter="0.0,0.0; 0.25,0.07; 0.50,0.2; 0.75,0.467; 1.0,1.0">
                                          <p:stCondLst>
                                            <p:cond delay="0"/>
                                          </p:stCondLst>
                                        </p:cTn>
                                        <p:tgtEl>
                                          <p:spTgt spid="10">
                                            <p:txEl>
                                              <p:pRg st="4294967295" end="4294967295"/>
                                            </p:txEl>
                                          </p:spTgt>
                                        </p:tgtEl>
                                        <p:attrNameLst>
                                          <p:attrName>ppt_y</p:attrName>
                                        </p:attrNameLst>
                                      </p:cBhvr>
                                      <p:tavLst>
                                        <p:tav tm="0" fmla="#ppt_y-sin(pi*$)/3">
                                          <p:val>
                                            <p:fltVal val="0.5"/>
                                          </p:val>
                                        </p:tav>
                                        <p:tav tm="100000">
                                          <p:val>
                                            <p:fltVal val="1"/>
                                          </p:val>
                                        </p:tav>
                                      </p:tavLst>
                                    </p:anim>
                                    <p:anim calcmode="lin" valueType="num">
                                      <p:cBhvr>
                                        <p:cTn id="70" dur="166" tmFilter="0, 0; 0.125,0.2665; 0.25,0.4; 0.375,0.465; 0.5,0.5;  0.625,0.535; 0.75,0.6; 0.875,0.7335; 1,1">
                                          <p:stCondLst>
                                            <p:cond delay="166"/>
                                          </p:stCondLst>
                                        </p:cTn>
                                        <p:tgtEl>
                                          <p:spTgt spid="10">
                                            <p:txEl>
                                              <p:pRg st="4294967295" end="4294967295"/>
                                            </p:txEl>
                                          </p:spTgt>
                                        </p:tgtEl>
                                        <p:attrNameLst>
                                          <p:attrName>ppt_y</p:attrName>
                                        </p:attrNameLst>
                                      </p:cBhvr>
                                      <p:tavLst>
                                        <p:tav tm="0" fmla="#ppt_y-sin(pi*$)/9">
                                          <p:val>
                                            <p:fltVal val="0"/>
                                          </p:val>
                                        </p:tav>
                                        <p:tav tm="100000">
                                          <p:val>
                                            <p:fltVal val="1"/>
                                          </p:val>
                                        </p:tav>
                                      </p:tavLst>
                                    </p:anim>
                                    <p:anim calcmode="lin" valueType="num">
                                      <p:cBhvr>
                                        <p:cTn id="71" dur="83" tmFilter="0, 0; 0.125,0.2665; 0.25,0.4; 0.375,0.465; 0.5,0.5;  0.625,0.535; 0.75,0.6; 0.875,0.7335; 1,1">
                                          <p:stCondLst>
                                            <p:cond delay="331"/>
                                          </p:stCondLst>
                                        </p:cTn>
                                        <p:tgtEl>
                                          <p:spTgt spid="10">
                                            <p:txEl>
                                              <p:pRg st="4294967295" end="4294967295"/>
                                            </p:txEl>
                                          </p:spTgt>
                                        </p:tgtEl>
                                        <p:attrNameLst>
                                          <p:attrName>ppt_y</p:attrName>
                                        </p:attrNameLst>
                                      </p:cBhvr>
                                      <p:tavLst>
                                        <p:tav tm="0" fmla="#ppt_y-sin(pi*$)/27">
                                          <p:val>
                                            <p:fltVal val="0"/>
                                          </p:val>
                                        </p:tav>
                                        <p:tav tm="100000">
                                          <p:val>
                                            <p:fltVal val="1"/>
                                          </p:val>
                                        </p:tav>
                                      </p:tavLst>
                                    </p:anim>
                                    <p:anim calcmode="lin" valueType="num">
                                      <p:cBhvr>
                                        <p:cTn id="72" dur="41" tmFilter="0, 0; 0.125,0.2665; 0.25,0.4; 0.375,0.465; 0.5,0.5;  0.625,0.535; 0.75,0.6; 0.875,0.7335; 1,1">
                                          <p:stCondLst>
                                            <p:cond delay="414"/>
                                          </p:stCondLst>
                                        </p:cTn>
                                        <p:tgtEl>
                                          <p:spTgt spid="10">
                                            <p:txEl>
                                              <p:pRg st="4294967295" end="4294967295"/>
                                            </p:txEl>
                                          </p:spTgt>
                                        </p:tgtEl>
                                        <p:attrNameLst>
                                          <p:attrName>ppt_y</p:attrName>
                                        </p:attrNameLst>
                                      </p:cBhvr>
                                      <p:tavLst>
                                        <p:tav tm="0" fmla="#ppt_y-sin(pi*$)/81">
                                          <p:val>
                                            <p:fltVal val="0"/>
                                          </p:val>
                                        </p:tav>
                                        <p:tav tm="100000">
                                          <p:val>
                                            <p:fltVal val="1"/>
                                          </p:val>
                                        </p:tav>
                                      </p:tavLst>
                                    </p:anim>
                                    <p:animScale>
                                      <p:cBhvr>
                                        <p:cTn id="73" dur="7">
                                          <p:stCondLst>
                                            <p:cond delay="163"/>
                                          </p:stCondLst>
                                        </p:cTn>
                                        <p:tgtEl>
                                          <p:spTgt spid="10">
                                            <p:txEl>
                                              <p:pRg st="4294967295" end="4294967295"/>
                                            </p:txEl>
                                          </p:spTgt>
                                        </p:tgtEl>
                                      </p:cBhvr>
                                      <p:to x="100000" y="60000"/>
                                    </p:animScale>
                                    <p:animScale>
                                      <p:cBhvr>
                                        <p:cTn id="74" dur="41" decel="50000">
                                          <p:stCondLst>
                                            <p:cond delay="169"/>
                                          </p:stCondLst>
                                        </p:cTn>
                                        <p:tgtEl>
                                          <p:spTgt spid="10">
                                            <p:txEl>
                                              <p:pRg st="4294967295" end="4294967295"/>
                                            </p:txEl>
                                          </p:spTgt>
                                        </p:tgtEl>
                                      </p:cBhvr>
                                      <p:to x="100000" y="100000"/>
                                    </p:animScale>
                                    <p:animScale>
                                      <p:cBhvr>
                                        <p:cTn id="75" dur="7">
                                          <p:stCondLst>
                                            <p:cond delay="328"/>
                                          </p:stCondLst>
                                        </p:cTn>
                                        <p:tgtEl>
                                          <p:spTgt spid="10">
                                            <p:txEl>
                                              <p:pRg st="4294967295" end="4294967295"/>
                                            </p:txEl>
                                          </p:spTgt>
                                        </p:tgtEl>
                                      </p:cBhvr>
                                      <p:to x="100000" y="80000"/>
                                    </p:animScale>
                                    <p:animScale>
                                      <p:cBhvr>
                                        <p:cTn id="76" dur="41" decel="50000">
                                          <p:stCondLst>
                                            <p:cond delay="335"/>
                                          </p:stCondLst>
                                        </p:cTn>
                                        <p:tgtEl>
                                          <p:spTgt spid="10">
                                            <p:txEl>
                                              <p:pRg st="4294967295" end="4294967295"/>
                                            </p:txEl>
                                          </p:spTgt>
                                        </p:tgtEl>
                                      </p:cBhvr>
                                      <p:to x="100000" y="100000"/>
                                    </p:animScale>
                                    <p:animScale>
                                      <p:cBhvr>
                                        <p:cTn id="77" dur="7">
                                          <p:stCondLst>
                                            <p:cond delay="411"/>
                                          </p:stCondLst>
                                        </p:cTn>
                                        <p:tgtEl>
                                          <p:spTgt spid="10">
                                            <p:txEl>
                                              <p:pRg st="4294967295" end="4294967295"/>
                                            </p:txEl>
                                          </p:spTgt>
                                        </p:tgtEl>
                                      </p:cBhvr>
                                      <p:to x="100000" y="90000"/>
                                    </p:animScale>
                                    <p:animScale>
                                      <p:cBhvr>
                                        <p:cTn id="78" dur="41" decel="50000">
                                          <p:stCondLst>
                                            <p:cond delay="417"/>
                                          </p:stCondLst>
                                        </p:cTn>
                                        <p:tgtEl>
                                          <p:spTgt spid="10">
                                            <p:txEl>
                                              <p:pRg st="4294967295" end="4294967295"/>
                                            </p:txEl>
                                          </p:spTgt>
                                        </p:tgtEl>
                                      </p:cBhvr>
                                      <p:to x="100000" y="100000"/>
                                    </p:animScale>
                                    <p:animScale>
                                      <p:cBhvr>
                                        <p:cTn id="79" dur="7">
                                          <p:stCondLst>
                                            <p:cond delay="452"/>
                                          </p:stCondLst>
                                        </p:cTn>
                                        <p:tgtEl>
                                          <p:spTgt spid="10">
                                            <p:txEl>
                                              <p:pRg st="4294967295" end="4294967295"/>
                                            </p:txEl>
                                          </p:spTgt>
                                        </p:tgtEl>
                                      </p:cBhvr>
                                      <p:to x="100000" y="95000"/>
                                    </p:animScale>
                                    <p:animScale>
                                      <p:cBhvr>
                                        <p:cTn id="80" dur="41" decel="50000">
                                          <p:stCondLst>
                                            <p:cond delay="459"/>
                                          </p:stCondLst>
                                        </p:cTn>
                                        <p:tgtEl>
                                          <p:spTgt spid="10">
                                            <p:txEl>
                                              <p:pRg st="4294967295" end="4294967295"/>
                                            </p:txEl>
                                          </p:spTgt>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12">
                                            <p:txEl>
                                              <p:pRg st="4294967295" end="4294967295"/>
                                            </p:txEl>
                                          </p:spTgt>
                                        </p:tgtEl>
                                        <p:attrNameLst>
                                          <p:attrName>style.visibility</p:attrName>
                                        </p:attrNameLst>
                                      </p:cBhvr>
                                      <p:to>
                                        <p:strVal val="visible"/>
                                      </p:to>
                                    </p:set>
                                    <p:animEffect transition="in" filter="wipe(down)">
                                      <p:cBhvr>
                                        <p:cTn id="83" dur="145">
                                          <p:stCondLst>
                                            <p:cond delay="0"/>
                                          </p:stCondLst>
                                        </p:cTn>
                                        <p:tgtEl>
                                          <p:spTgt spid="12">
                                            <p:txEl>
                                              <p:pRg st="4294967295" end="4294967295"/>
                                            </p:txEl>
                                          </p:spTgt>
                                        </p:tgtEl>
                                      </p:cBhvr>
                                    </p:animEffect>
                                    <p:anim calcmode="lin" valueType="num">
                                      <p:cBhvr>
                                        <p:cTn id="84" dur="455" tmFilter="0,0; 0.14,0.36; 0.43,0.73; 0.71,0.91; 1.0,1.0">
                                          <p:stCondLst>
                                            <p:cond delay="0"/>
                                          </p:stCondLst>
                                        </p:cTn>
                                        <p:tgtEl>
                                          <p:spTgt spid="12">
                                            <p:txEl>
                                              <p:pRg st="4294967295" end="4294967295"/>
                                            </p:txEl>
                                          </p:spTgt>
                                        </p:tgtEl>
                                        <p:attrNameLst>
                                          <p:attrName>ppt_x</p:attrName>
                                        </p:attrNameLst>
                                      </p:cBhvr>
                                      <p:tavLst>
                                        <p:tav tm="0">
                                          <p:val>
                                            <p:strVal val="#ppt_x-0.25"/>
                                          </p:val>
                                        </p:tav>
                                        <p:tav tm="100000">
                                          <p:val>
                                            <p:strVal val="#ppt_x"/>
                                          </p:val>
                                        </p:tav>
                                      </p:tavLst>
                                    </p:anim>
                                    <p:anim calcmode="lin" valueType="num">
                                      <p:cBhvr>
                                        <p:cTn id="85" dur="166" tmFilter="0.0,0.0; 0.25,0.07; 0.50,0.2; 0.75,0.467; 1.0,1.0">
                                          <p:stCondLst>
                                            <p:cond delay="0"/>
                                          </p:stCondLst>
                                        </p:cTn>
                                        <p:tgtEl>
                                          <p:spTgt spid="12">
                                            <p:txEl>
                                              <p:pRg st="4294967295" end="4294967295"/>
                                            </p:txEl>
                                          </p:spTgt>
                                        </p:tgtEl>
                                        <p:attrNameLst>
                                          <p:attrName>ppt_y</p:attrName>
                                        </p:attrNameLst>
                                      </p:cBhvr>
                                      <p:tavLst>
                                        <p:tav tm="0" fmla="#ppt_y-sin(pi*$)/3">
                                          <p:val>
                                            <p:fltVal val="0.5"/>
                                          </p:val>
                                        </p:tav>
                                        <p:tav tm="100000">
                                          <p:val>
                                            <p:fltVal val="1"/>
                                          </p:val>
                                        </p:tav>
                                      </p:tavLst>
                                    </p:anim>
                                    <p:anim calcmode="lin" valueType="num">
                                      <p:cBhvr>
                                        <p:cTn id="86" dur="166" tmFilter="0, 0; 0.125,0.2665; 0.25,0.4; 0.375,0.465; 0.5,0.5;  0.625,0.535; 0.75,0.6; 0.875,0.7335; 1,1">
                                          <p:stCondLst>
                                            <p:cond delay="166"/>
                                          </p:stCondLst>
                                        </p:cTn>
                                        <p:tgtEl>
                                          <p:spTgt spid="12">
                                            <p:txEl>
                                              <p:pRg st="4294967295" end="4294967295"/>
                                            </p:txEl>
                                          </p:spTgt>
                                        </p:tgtEl>
                                        <p:attrNameLst>
                                          <p:attrName>ppt_y</p:attrName>
                                        </p:attrNameLst>
                                      </p:cBhvr>
                                      <p:tavLst>
                                        <p:tav tm="0" fmla="#ppt_y-sin(pi*$)/9">
                                          <p:val>
                                            <p:fltVal val="0"/>
                                          </p:val>
                                        </p:tav>
                                        <p:tav tm="100000">
                                          <p:val>
                                            <p:fltVal val="1"/>
                                          </p:val>
                                        </p:tav>
                                      </p:tavLst>
                                    </p:anim>
                                    <p:anim calcmode="lin" valueType="num">
                                      <p:cBhvr>
                                        <p:cTn id="87" dur="83" tmFilter="0, 0; 0.125,0.2665; 0.25,0.4; 0.375,0.465; 0.5,0.5;  0.625,0.535; 0.75,0.6; 0.875,0.7335; 1,1">
                                          <p:stCondLst>
                                            <p:cond delay="331"/>
                                          </p:stCondLst>
                                        </p:cTn>
                                        <p:tgtEl>
                                          <p:spTgt spid="12">
                                            <p:txEl>
                                              <p:pRg st="4294967295" end="4294967295"/>
                                            </p:txEl>
                                          </p:spTgt>
                                        </p:tgtEl>
                                        <p:attrNameLst>
                                          <p:attrName>ppt_y</p:attrName>
                                        </p:attrNameLst>
                                      </p:cBhvr>
                                      <p:tavLst>
                                        <p:tav tm="0" fmla="#ppt_y-sin(pi*$)/27">
                                          <p:val>
                                            <p:fltVal val="0"/>
                                          </p:val>
                                        </p:tav>
                                        <p:tav tm="100000">
                                          <p:val>
                                            <p:fltVal val="1"/>
                                          </p:val>
                                        </p:tav>
                                      </p:tavLst>
                                    </p:anim>
                                    <p:anim calcmode="lin" valueType="num">
                                      <p:cBhvr>
                                        <p:cTn id="88" dur="41" tmFilter="0, 0; 0.125,0.2665; 0.25,0.4; 0.375,0.465; 0.5,0.5;  0.625,0.535; 0.75,0.6; 0.875,0.7335; 1,1">
                                          <p:stCondLst>
                                            <p:cond delay="414"/>
                                          </p:stCondLst>
                                        </p:cTn>
                                        <p:tgtEl>
                                          <p:spTgt spid="12">
                                            <p:txEl>
                                              <p:pRg st="4294967295" end="4294967295"/>
                                            </p:txEl>
                                          </p:spTgt>
                                        </p:tgtEl>
                                        <p:attrNameLst>
                                          <p:attrName>ppt_y</p:attrName>
                                        </p:attrNameLst>
                                      </p:cBhvr>
                                      <p:tavLst>
                                        <p:tav tm="0" fmla="#ppt_y-sin(pi*$)/81">
                                          <p:val>
                                            <p:fltVal val="0"/>
                                          </p:val>
                                        </p:tav>
                                        <p:tav tm="100000">
                                          <p:val>
                                            <p:fltVal val="1"/>
                                          </p:val>
                                        </p:tav>
                                      </p:tavLst>
                                    </p:anim>
                                    <p:animScale>
                                      <p:cBhvr>
                                        <p:cTn id="89" dur="7">
                                          <p:stCondLst>
                                            <p:cond delay="163"/>
                                          </p:stCondLst>
                                        </p:cTn>
                                        <p:tgtEl>
                                          <p:spTgt spid="12">
                                            <p:txEl>
                                              <p:pRg st="4294967295" end="4294967295"/>
                                            </p:txEl>
                                          </p:spTgt>
                                        </p:tgtEl>
                                      </p:cBhvr>
                                      <p:to x="100000" y="60000"/>
                                    </p:animScale>
                                    <p:animScale>
                                      <p:cBhvr>
                                        <p:cTn id="90" dur="41" decel="50000">
                                          <p:stCondLst>
                                            <p:cond delay="169"/>
                                          </p:stCondLst>
                                        </p:cTn>
                                        <p:tgtEl>
                                          <p:spTgt spid="12">
                                            <p:txEl>
                                              <p:pRg st="4294967295" end="4294967295"/>
                                            </p:txEl>
                                          </p:spTgt>
                                        </p:tgtEl>
                                      </p:cBhvr>
                                      <p:to x="100000" y="100000"/>
                                    </p:animScale>
                                    <p:animScale>
                                      <p:cBhvr>
                                        <p:cTn id="91" dur="7">
                                          <p:stCondLst>
                                            <p:cond delay="328"/>
                                          </p:stCondLst>
                                        </p:cTn>
                                        <p:tgtEl>
                                          <p:spTgt spid="12">
                                            <p:txEl>
                                              <p:pRg st="4294967295" end="4294967295"/>
                                            </p:txEl>
                                          </p:spTgt>
                                        </p:tgtEl>
                                      </p:cBhvr>
                                      <p:to x="100000" y="80000"/>
                                    </p:animScale>
                                    <p:animScale>
                                      <p:cBhvr>
                                        <p:cTn id="92" dur="41" decel="50000">
                                          <p:stCondLst>
                                            <p:cond delay="335"/>
                                          </p:stCondLst>
                                        </p:cTn>
                                        <p:tgtEl>
                                          <p:spTgt spid="12">
                                            <p:txEl>
                                              <p:pRg st="4294967295" end="4294967295"/>
                                            </p:txEl>
                                          </p:spTgt>
                                        </p:tgtEl>
                                      </p:cBhvr>
                                      <p:to x="100000" y="100000"/>
                                    </p:animScale>
                                    <p:animScale>
                                      <p:cBhvr>
                                        <p:cTn id="93" dur="7">
                                          <p:stCondLst>
                                            <p:cond delay="411"/>
                                          </p:stCondLst>
                                        </p:cTn>
                                        <p:tgtEl>
                                          <p:spTgt spid="12">
                                            <p:txEl>
                                              <p:pRg st="4294967295" end="4294967295"/>
                                            </p:txEl>
                                          </p:spTgt>
                                        </p:tgtEl>
                                      </p:cBhvr>
                                      <p:to x="100000" y="90000"/>
                                    </p:animScale>
                                    <p:animScale>
                                      <p:cBhvr>
                                        <p:cTn id="94" dur="41" decel="50000">
                                          <p:stCondLst>
                                            <p:cond delay="417"/>
                                          </p:stCondLst>
                                        </p:cTn>
                                        <p:tgtEl>
                                          <p:spTgt spid="12">
                                            <p:txEl>
                                              <p:pRg st="4294967295" end="4294967295"/>
                                            </p:txEl>
                                          </p:spTgt>
                                        </p:tgtEl>
                                      </p:cBhvr>
                                      <p:to x="100000" y="100000"/>
                                    </p:animScale>
                                    <p:animScale>
                                      <p:cBhvr>
                                        <p:cTn id="95" dur="7">
                                          <p:stCondLst>
                                            <p:cond delay="452"/>
                                          </p:stCondLst>
                                        </p:cTn>
                                        <p:tgtEl>
                                          <p:spTgt spid="12">
                                            <p:txEl>
                                              <p:pRg st="4294967295" end="4294967295"/>
                                            </p:txEl>
                                          </p:spTgt>
                                        </p:tgtEl>
                                      </p:cBhvr>
                                      <p:to x="100000" y="95000"/>
                                    </p:animScale>
                                    <p:animScale>
                                      <p:cBhvr>
                                        <p:cTn id="96" dur="41" decel="50000">
                                          <p:stCondLst>
                                            <p:cond delay="459"/>
                                          </p:stCondLst>
                                        </p:cTn>
                                        <p:tgtEl>
                                          <p:spTgt spid="12">
                                            <p:txEl>
                                              <p:pRg st="4294967295" end="429496729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p:bldP spid="9" grpId="1"/>
      <p:bldP spid="10" grpId="0"/>
      <p:bldP spid="10" grpId="1"/>
      <p:bldP spid="12" grpId="0"/>
      <p:bldP spid="12" grpId="1"/>
      <p:bldP spid="2" grpId="0"/>
      <p:bldP spid="3" grpId="0"/>
      <p:bldP spid="2" grpId="1"/>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120015" y="44450"/>
            <a:ext cx="1788160" cy="521970"/>
          </a:xfrm>
          <a:prstGeom prst="rect">
            <a:avLst/>
          </a:prstGeom>
          <a:noFill/>
        </p:spPr>
        <p:txBody>
          <a:bodyPr wrap="square" rtlCol="0">
            <a:spAutoFit/>
          </a:bodyPr>
          <a:p>
            <a:r>
              <a:rPr lang="zh-CN" altLang="en-US" sz="2800">
                <a:solidFill>
                  <a:schemeClr val="lt1"/>
                </a:solidFill>
                <a:latin typeface="Arial" panose="020B0604020202020204" pitchFamily="34" charset="0"/>
                <a:ea typeface="汉仪君黑-55W" panose="00020600040101010101" charset="-122"/>
              </a:rPr>
              <a:t>分享思路</a:t>
            </a:r>
            <a:endParaRPr lang="zh-CN" altLang="en-US" sz="28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5138" cy="3036"/>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8543925" y="6236970"/>
            <a:ext cx="2313305" cy="245110"/>
          </a:xfrm>
          <a:prstGeom prst="rect">
            <a:avLst/>
          </a:prstGeom>
          <a:noFill/>
        </p:spPr>
        <p:txBody>
          <a:bodyPr wrap="none" rtlCol="0">
            <a:spAutoFit/>
          </a:bodyPr>
          <a:p>
            <a:pPr algn="l"/>
            <a:r>
              <a:rPr lang="zh-CN" altLang="en-US" sz="1000"/>
              <a:t>图片来自</a:t>
            </a:r>
            <a:r>
              <a:rPr lang="zh-CN" altLang="en-US" sz="1000">
                <a:hlinkClick r:id="rId7" action="ppaction://hlinkfile"/>
              </a:rPr>
              <a:t>《ATAM架构评估方法详解》</a:t>
            </a:r>
            <a:endParaRPr lang="zh-CN" altLang="en-US"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502550"/>
            <a:chOff x="733" y="1858"/>
            <a:chExt cx="14564" cy="5838"/>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79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服务架构演进史</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如何建模服务/分解单块系统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服务网格</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大型网站系统与Java中间件实践</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
        <p:nvSpPr>
          <p:cNvPr id="3" name="文本框 2"/>
          <p:cNvSpPr txBox="1"/>
          <p:nvPr/>
        </p:nvSpPr>
        <p:spPr>
          <a:xfrm>
            <a:off x="6600190" y="6525260"/>
            <a:ext cx="5258435" cy="245110"/>
          </a:xfrm>
          <a:prstGeom prst="rect">
            <a:avLst/>
          </a:prstGeom>
          <a:noFill/>
        </p:spPr>
        <p:txBody>
          <a:bodyPr wrap="none" rtlCol="0">
            <a:spAutoFit/>
          </a:bodyPr>
          <a:p>
            <a:pPr algn="l"/>
            <a:r>
              <a:rPr lang="zh-CN" altLang="en-US" sz="1000"/>
              <a:t>https://github.com/SmiMi/learning-system-architecture/blob/main/架构分享/分享思路.xmind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90271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zh-CN" altLang="en-US" sz="2000">
                <a:solidFill>
                  <a:schemeClr val="dk1"/>
                </a:solidFill>
                <a:latin typeface="Arial" panose="020B0604020202020204" pitchFamily="34" charset="0"/>
                <a:ea typeface="汉仪君黑-55W" panose="00020600040101010101" charset="-122"/>
                <a:sym typeface="+mn-ea"/>
              </a:rPr>
              <a:t>—— </a:t>
            </a: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364807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 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4567555"/>
            <a:chOff x="7673" y="3019"/>
            <a:chExt cx="3736" cy="7193"/>
          </a:xfrm>
        </p:grpSpPr>
        <p:sp>
          <p:nvSpPr>
            <p:cNvPr id="19" name="文本框 18"/>
            <p:cNvSpPr txBox="1"/>
            <p:nvPr>
              <p:custDataLst>
                <p:tags r:id="rId10"/>
              </p:custDataLst>
            </p:nvPr>
          </p:nvSpPr>
          <p:spPr>
            <a:xfrm>
              <a:off x="7673" y="3961"/>
              <a:ext cx="3736" cy="625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软件系统并不仅仅是给用户使用的，开发和运维工程师也要围绕它工作，因此系统设计的也要对开发和运维友好</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Architects have a duty to ensure that a system is habitable for developers too.</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设计一个让用户和开发者都喜欢的系统。</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508508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Lst>
</file>

<file path=ppt/tags/tag1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BEAUTIFY_FLAG" val="#wm#"/>
  <p:tag name="KSO_WM_TEMPLATE_CATEGORY" val="custom"/>
  <p:tag name="KSO_WM_TEMPLATE_INDEX" val="20205081"/>
</p:tagLst>
</file>

<file path=ppt/tags/tag1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BEAUTIFY_FLAG" val="#wm#"/>
  <p:tag name="KSO_WM_TEMPLATE_CATEGORY" val="custom"/>
  <p:tag name="KSO_WM_TEMPLATE_INDEX" val="20205081"/>
</p:tagLst>
</file>

<file path=ppt/tags/tag2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BEAUTIFY_FLAG" val="#wm#"/>
  <p:tag name="KSO_WM_TEMPLATE_CATEGORY" val="custom"/>
  <p:tag name="KSO_WM_TEMPLATE_INDEX" val="20205081"/>
</p:tagLst>
</file>

<file path=ppt/tags/tag2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BEAUTIFY_FLAG" val="#wm#"/>
  <p:tag name="KSO_WM_TEMPLATE_CATEGORY" val="custom"/>
  <p:tag name="KSO_WM_TEMPLATE_INDEX" val="20205081"/>
</p:tagLst>
</file>

<file path=ppt/tags/tag25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83.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BEAUTIFY_FLAG" val="#wm#"/>
  <p:tag name="KSO_WM_TEMPLATE_CATEGORY" val="custom"/>
  <p:tag name="KSO_WM_TEMPLATE_INDEX" val="20205081"/>
</p:tagLst>
</file>

<file path=ppt/tags/tag2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UNIT_PLACING_PICTURE_USER_VIEWPORT" val="{&quot;height&quot;:10800,&quot;width&quot;:7200}"/>
  <p:tag name="KSO_WM_UNIT_PLACING_PICTURE_USER_RELATIVERECTANGLE" val="{&quot;bottom&quot;:0,&quot;left&quot;:0,&quot;right&quot;:0,&quot;top&quot;:0}"/>
  <p:tag name="KSO_WM_UNIT_PLACING_PICTURE_COLLAGE_RELATIVERECTANGLE" val="{&quot;bottom&quot;:0.2508555783709788,&quot;left&quot;:0,&quot;right&quot;:0,&quot;top&quot;:0.2508555783709788}"/>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98.xml><?xml version="1.0" encoding="utf-8"?>
<p:tagLst xmlns:p="http://schemas.openxmlformats.org/presentationml/2006/main">
  <p:tag name="KSO_WM_UNIT_PLACING_PICTURE_USER_VIEWPORT" val="{&quot;height&quot;:10800,&quot;width&quot;:19200}"/>
  <p:tag name="KSO_WM_UNIT_PLACING_PICTURE_USER_RELATIVERECTANGLE" val="{&quot;bottom&quot;:0,&quot;left&quot;:0,&quot;right&quot;:0,&quot;top&quot;:0}"/>
  <p:tag name="KSO_WM_UNIT_PLACING_PICTURE_COLLAGE_RELATIVERECTANGLE" val="{&quot;bottom&quot;:0,&quot;left&quot;:0.12371222527472528,&quot;right&quot;:0.12371222527472528,&quot;top&quot;:0}"/>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99.xml><?xml version="1.0" encoding="utf-8"?>
<p:tagLst xmlns:p="http://schemas.openxmlformats.org/presentationml/2006/main">
  <p:tag name="KSO_WM_UNIT_PLACING_PICTURE_USER_VIEWPORT" val="{&quot;height&quot;:10800,&quot;width&quot;:7199}"/>
  <p:tag name="KSO_WM_UNIT_PLACING_PICTURE_USER_RELATIVERECTANGLE" val="{&quot;bottom&quot;:0,&quot;left&quot;:0,&quot;right&quot;:0,&quot;top&quot;:0}"/>
  <p:tag name="KSO_WM_UNIT_PLACING_PICTURE_COLLAGE_RELATIVERECTANGLE" val="{&quot;bottom&quot;:0.2508901817628717,&quot;left&quot;:0,&quot;right&quot;:0,&quot;top&quot;:0.2508901817628717}"/>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PLACING_PICTURE_USER_VIEWPORT" val="{&quot;height&quot;:10800,&quot;width&quot;:13178}"/>
  <p:tag name="KSO_WM_UNIT_PLACING_PICTURE_USER_RELATIVERECTANGLE" val="{&quot;bottom&quot;:0,&quot;left&quot;:0,&quot;right&quot;:0,&quot;top&quot;:0}"/>
  <p:tag name="KSO_WM_UNIT_PLACING_PICTURE_COLLAGE_RELATIVERECTANGLE" val="{&quot;bottom&quot;:0.04399650163510536,&quot;left&quot;:0,&quot;right&quot;:0,&quot;top&quot;:0.04399650163510536}"/>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301.xml><?xml version="1.0" encoding="utf-8"?>
<p:tagLst xmlns:p="http://schemas.openxmlformats.org/presentationml/2006/main">
  <p:tag name="KSO_WM_BEAUTIFY_FLAG" val="#wm#"/>
  <p:tag name="KSO_WM_TEMPLATE_CATEGORY" val="custom"/>
  <p:tag name="KSO_WM_TEMPLATE_INDEX" val="20205081"/>
</p:tagLst>
</file>

<file path=ppt/tags/tag30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1.xml><?xml version="1.0" encoding="utf-8"?>
<p:tagLst xmlns:p="http://schemas.openxmlformats.org/presentationml/2006/main">
  <p:tag name="KSO_WM_BEAUTIFY_FLAG" val="#wm#"/>
  <p:tag name="KSO_WM_TEMPLATE_CATEGORY" val="custom"/>
  <p:tag name="KSO_WM_TEMPLATE_INDEX" val="20205081"/>
</p:tagLst>
</file>

<file path=ppt/tags/tag3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17.xml><?xml version="1.0" encoding="utf-8"?>
<p:tagLst xmlns:p="http://schemas.openxmlformats.org/presentationml/2006/main">
  <p:tag name="KSO_WM_BEAUTIFY_FLAG" val="#wm#"/>
  <p:tag name="KSO_WM_TEMPLATE_CATEGORY" val="custom"/>
  <p:tag name="KSO_WM_TEMPLATE_INDEX" val="20205081"/>
</p:tagLst>
</file>

<file path=ppt/tags/tag31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9.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1.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2.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3.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4.xml><?xml version="1.0" encoding="utf-8"?>
<p:tagLst xmlns:p="http://schemas.openxmlformats.org/presentationml/2006/main">
  <p:tag name="KSO_WM_BEAUTIFY_FLAG" val="#wm#"/>
  <p:tag name="KSO_WM_TEMPLATE_CATEGORY" val="custom"/>
  <p:tag name="KSO_WM_TEMPLATE_INDEX" val="20205081"/>
</p:tagLst>
</file>

<file path=ppt/tags/tag33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TEMPLATE_CATEGORY" val="custom"/>
  <p:tag name="KSO_WM_TEMPLATE_INDEX" val="20205081"/>
</p:tagLst>
</file>

<file path=ppt/tags/tag34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5.xml><?xml version="1.0" encoding="utf-8"?>
<p:tagLst xmlns:p="http://schemas.openxmlformats.org/presentationml/2006/main">
  <p:tag name="KSO_WM_BEAUTIFY_FLAG" val="#wm#"/>
  <p:tag name="KSO_WM_TEMPLATE_CATEGORY" val="custom"/>
  <p:tag name="KSO_WM_TEMPLATE_INDEX" val="20205081"/>
</p:tagLst>
</file>

<file path=ppt/tags/tag3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8.xml><?xml version="1.0" encoding="utf-8"?>
<p:tagLst xmlns:p="http://schemas.openxmlformats.org/presentationml/2006/main">
  <p:tag name="KSO_WM_BEAUTIFY_FLAG" val="#wm#"/>
  <p:tag name="KSO_WM_TEMPLATE_CATEGORY" val="custom"/>
  <p:tag name="KSO_WM_TEMPLATE_INDEX" val="2020508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7737</Words>
  <Application>WPS 演示</Application>
  <PresentationFormat>宽屏</PresentationFormat>
  <Paragraphs>480</Paragraphs>
  <Slides>38</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205</cp:revision>
  <dcterms:created xsi:type="dcterms:W3CDTF">2019-06-19T02:08:00Z</dcterms:created>
  <dcterms:modified xsi:type="dcterms:W3CDTF">2023-05-17T01:48:52Z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